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544" r:id="rId3"/>
    <p:sldId id="292" r:id="rId4"/>
    <p:sldId id="497" r:id="rId5"/>
    <p:sldId id="498" r:id="rId6"/>
    <p:sldId id="499" r:id="rId7"/>
    <p:sldId id="500" r:id="rId8"/>
    <p:sldId id="266" r:id="rId9"/>
    <p:sldId id="271" r:id="rId10"/>
    <p:sldId id="273" r:id="rId11"/>
    <p:sldId id="274" r:id="rId12"/>
    <p:sldId id="276" r:id="rId13"/>
    <p:sldId id="277" r:id="rId14"/>
    <p:sldId id="288" r:id="rId15"/>
    <p:sldId id="278" r:id="rId16"/>
    <p:sldId id="280" r:id="rId17"/>
    <p:sldId id="281" r:id="rId18"/>
    <p:sldId id="283" r:id="rId19"/>
    <p:sldId id="501" r:id="rId20"/>
    <p:sldId id="489" r:id="rId21"/>
    <p:sldId id="445" r:id="rId22"/>
    <p:sldId id="505" r:id="rId23"/>
    <p:sldId id="313" r:id="rId24"/>
    <p:sldId id="293" r:id="rId25"/>
    <p:sldId id="310" r:id="rId26"/>
    <p:sldId id="297" r:id="rId27"/>
    <p:sldId id="311" r:id="rId28"/>
    <p:sldId id="259" r:id="rId29"/>
    <p:sldId id="305" r:id="rId30"/>
    <p:sldId id="307" r:id="rId31"/>
    <p:sldId id="308" r:id="rId32"/>
    <p:sldId id="304" r:id="rId33"/>
    <p:sldId id="510" r:id="rId34"/>
    <p:sldId id="525" r:id="rId35"/>
    <p:sldId id="526" r:id="rId36"/>
    <p:sldId id="542" r:id="rId37"/>
    <p:sldId id="5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73"/>
    <p:restoredTop sz="96638"/>
  </p:normalViewPr>
  <p:slideViewPr>
    <p:cSldViewPr snapToGrid="0" snapToObjects="1">
      <p:cViewPr varScale="1">
        <p:scale>
          <a:sx n="142" d="100"/>
          <a:sy n="142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DC480-E02D-9846-B18C-2B3211000646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D64E1-D399-9B43-A0D9-14D77CC69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1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744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</a:p>
          <a:p>
            <a:endParaRPr lang="en-US" altLang="zh-CN" dirty="0"/>
          </a:p>
          <a:p>
            <a:r>
              <a:rPr lang="en-US" altLang="zh-CN" dirty="0" err="1"/>
              <a:t>ultipel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 err="1"/>
              <a:t>dst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payment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client: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 err="1"/>
              <a:t>plaen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 err="1"/>
              <a:t>swtich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SDI-net</a:t>
            </a:r>
            <a:r>
              <a:rPr lang="zh-CN" altLang="en-US" dirty="0"/>
              <a:t> </a:t>
            </a:r>
            <a:r>
              <a:rPr lang="en-US" altLang="zh-CN" dirty="0"/>
              <a:t>(comment: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simplify</a:t>
            </a:r>
            <a:r>
              <a:rPr lang="zh-CN" altLang="en-US" dirty="0"/>
              <a:t> </a:t>
            </a:r>
            <a:r>
              <a:rPr lang="en-US" altLang="zh-CN" dirty="0"/>
              <a:t>management/business,</a:t>
            </a:r>
            <a:r>
              <a:rPr lang="zh-CN" altLang="en-US" dirty="0"/>
              <a:t> </a:t>
            </a:r>
            <a:r>
              <a:rPr lang="en-US" altLang="zh-CN" dirty="0"/>
              <a:t>arrange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relationship)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7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1CE60-2CD4-4240-82EE-F73CB1C53C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2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50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1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7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9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There's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</a:p>
          <a:p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</a:t>
            </a:r>
          </a:p>
          <a:p>
            <a:r>
              <a:rPr lang="en-US" altLang="zh-CN" dirty="0" err="1"/>
              <a:t>Contritbuion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endParaRPr lang="en-US" dirty="0"/>
          </a:p>
          <a:p>
            <a:r>
              <a:rPr lang="en-US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 err="1"/>
              <a:t>sdn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understood,</a:t>
            </a:r>
            <a:r>
              <a:rPr lang="zh-CN" altLang="en-US" dirty="0"/>
              <a:t> </a:t>
            </a:r>
            <a:r>
              <a:rPr lang="en-US" altLang="zh-CN" dirty="0"/>
              <a:t>/accepted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LHS: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</a:p>
          <a:p>
            <a:r>
              <a:rPr lang="en-US" altLang="zh-CN" dirty="0"/>
              <a:t>RHS: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 err="1"/>
              <a:t>netowork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becomse</a:t>
            </a:r>
            <a:r>
              <a:rPr lang="zh-CN" altLang="en-US" dirty="0"/>
              <a:t> </a:t>
            </a:r>
            <a:r>
              <a:rPr lang="en-US" altLang="zh-CN" dirty="0" err="1"/>
              <a:t>fleixble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sinlge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SDN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pipeline,</a:t>
            </a:r>
            <a:r>
              <a:rPr lang="zh-CN" altLang="en-US" dirty="0"/>
              <a:t> </a:t>
            </a:r>
            <a:r>
              <a:rPr lang="en-US" altLang="zh-CN" dirty="0"/>
              <a:t>multi-port,</a:t>
            </a:r>
            <a:r>
              <a:rPr lang="zh-CN" altLang="en-US" dirty="0"/>
              <a:t> </a:t>
            </a:r>
            <a:r>
              <a:rPr lang="en-US" altLang="zh-CN" dirty="0"/>
              <a:t>LB,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B583-4296-AD49-A29F-C4CD7F125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094E9-FF2F-D84D-8D4D-F0FDF83C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3B32-FDC1-7A42-BD04-F86F8D1D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0A8E-62CB-9443-A0D9-05A9DE6F353F}" type="datetime1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4BFB-CB27-0144-BA65-CC2BD6DE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065E-D498-D341-B75C-36F35FA0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9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77D-DBB7-CF44-BB7F-A3CEFFF4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633CD-D80A-4145-ACB7-F819F137D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73B4-90C6-EA41-816D-8ED045C5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AFB8-D420-FC41-A8BB-18F3485AA60D}" type="datetime1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20B53-C232-DF4F-A2E7-7A27E64A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18DF-0B5A-5049-ABDE-22DCF269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8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3D451-2907-2443-83D5-97C8C0EC1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F638A-8880-A448-8866-B262A6D8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EA2E0-DF76-254D-9F55-138920FC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8B87-F2ED-6F42-B4A9-4AABA4BAE6D0}" type="datetime1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E7885-0CEF-2347-9439-A1EE8287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08666-38A7-A44D-8D9F-8FB0C5D4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2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14" y="228178"/>
            <a:ext cx="10363623" cy="1144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0214" y="1600412"/>
            <a:ext cx="5079296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2428" y="1600412"/>
            <a:ext cx="5081409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80D442-3052-1C45-8090-F769EC5D2AFA}" type="datetime1">
              <a:rPr lang="en-US" altLang="x-none" smtClean="0"/>
              <a:t>11/8/22</a:t>
            </a:fld>
            <a:endParaRPr lang="en-US" altLang="x-non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0F60C1-DDC1-7E47-A164-022BDDF139E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4469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F27D-2C63-4C40-B9EF-2DABD1A1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9D996-E05A-CF48-91A4-3342E981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71CDE-1285-DA42-A1A3-17E50AE8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843-BB07-6041-B71A-ADF7B6A65BDE}" type="datetime1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2EE0-411B-1D4E-8430-AFE15427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03BB-523C-C845-80E4-F6D28C5E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FE80-D0A2-554F-82EE-FFF121EF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08025-9AF0-D547-A8FB-C53FC7A0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4182-A088-6F46-AEBE-60534197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216DD-5CF7-AD4F-96A0-975EDDB11C1F}" type="datetime1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79DA-935A-5A40-8060-B80A8255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7851-7E04-DF4A-84A7-25C80339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0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2195-8145-564A-9AFE-40B11D2D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EDF0-0BB5-9041-B9D7-1E06F713A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E4B57-CCA2-824A-B603-E6651A3BF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01BAB-C283-3341-9242-353AB32E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1636-A052-DA49-8EF1-977A524283D1}" type="datetime1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FAC0D-B188-DE4F-8558-701E07F4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2709F-1DDE-B845-AC3D-552558B2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85AD-EBF3-1D45-AF84-B86C9468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AAB0-7CF8-4447-B7A9-8A15C99DA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FBDAC-4D5D-E444-817C-93EAFB1E8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03D64-1A32-0444-A9B4-BB87C26C0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D6566-AE42-8A40-9849-AA80029F7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ED634-9120-E142-AF6B-6D165C94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FDFC2-DF53-F54F-B192-924812A76440}" type="datetime1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439-56F6-724B-BF0B-8BCBCE0D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5B7AEF-1A26-6A41-86BA-65361D1C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3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D53D-35E0-8E4B-8595-6626B5E6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827B3-6376-1140-A61B-1CA5028F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819E-4571-4A43-B8DE-D49ABF7B1A55}" type="datetime1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EAA04-695E-F146-B889-94F78197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FC447-2F03-EC48-9F1F-0C21FB60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97C46-A029-8743-B9D7-3A20FC18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9798-5926-C74A-8399-5B7E34D02D27}" type="datetime1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B0E35-D4F9-0B4F-B1EF-C6D28BE0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B50B5-1032-D84B-A8C2-F5AEBAE4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1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0D30-C285-C447-A7CA-CA431663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E41C-CB5E-5543-85CA-E546B5FB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E5144-C1E5-E644-B5BB-E16C6599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AB3E2-CB20-634F-8D16-30A58A86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B97E8-C3DB-B047-9243-7731E9B62B2F}" type="datetime1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A5F3-A4CB-5B4B-8410-8D133AA6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A267E-5B7A-CC42-9114-5B4A258F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2327-A36B-3946-9864-EF17F72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FE742-982C-134C-8C2C-1341721B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544E5-DB0C-FF41-AFAF-03C55E477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D47D5-3E50-4F4A-8037-2BADC0B6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5A4-FEAA-5D44-B006-BF74BCA5F766}" type="datetime1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6790E-A0C3-2841-B2DB-8EB4624D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095AE-8D7E-4D43-A4CB-C4733C23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B41096-83AD-7742-8854-DCFD1AAD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87C06-3B28-EE48-A6C1-7BA505B74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2982-85F3-4745-8666-C1C2800AD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2768D-2354-4C44-8212-9DFF9AEE0DE7}" type="datetime1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6DE9-817B-8C41-807B-7B317102B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8A92C-F834-5E4C-963E-2F4D9395C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3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40.png"/><Relationship Id="rId5" Type="http://schemas.openxmlformats.org/officeDocument/2006/relationships/image" Target="../media/image31.tiff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2.emf"/><Relationship Id="rId9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6.tiff"/><Relationship Id="rId5" Type="http://schemas.openxmlformats.org/officeDocument/2006/relationships/image" Target="../media/image290.png"/><Relationship Id="rId10" Type="http://schemas.openxmlformats.org/officeDocument/2006/relationships/image" Target="../media/image340.png"/><Relationship Id="rId4" Type="http://schemas.openxmlformats.org/officeDocument/2006/relationships/image" Target="../media/image281.png"/><Relationship Id="rId9" Type="http://schemas.openxmlformats.org/officeDocument/2006/relationships/image" Target="../media/image3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emf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Relationship Id="rId1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0.png"/><Relationship Id="rId10" Type="http://schemas.openxmlformats.org/officeDocument/2006/relationships/image" Target="../media/image180.png"/><Relationship Id="rId9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414-300F-1A43-9C98-4A0EB684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5" y="1122363"/>
            <a:ext cx="10843590" cy="2387600"/>
          </a:xfrm>
        </p:spPr>
        <p:txBody>
          <a:bodyPr>
            <a:noAutofit/>
          </a:bodyPr>
          <a:lstStyle/>
          <a:p>
            <a:r>
              <a:rPr lang="en-US" sz="4400" dirty="0"/>
              <a:t>Toward Flexible, Efficient Smart Cities: </a:t>
            </a:r>
            <a:br>
              <a:rPr lang="en-US" sz="4400" dirty="0"/>
            </a:br>
            <a:r>
              <a:rPr lang="en-US" sz="4400" dirty="0"/>
              <a:t>A Network-Application Integration Perspective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FCF99-F5DD-BA45-BFB2-9AA60548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17" y="2950210"/>
            <a:ext cx="9882130" cy="347870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altLang="zh-CN" sz="2800" b="1" dirty="0"/>
              <a:t>Qiao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Xiang,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Xiamen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University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collaborators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11</a:t>
            </a:r>
            <a:r>
              <a:rPr lang="en-US" b="1" dirty="0"/>
              <a:t>/</a:t>
            </a:r>
            <a:r>
              <a:rPr lang="en-US" altLang="zh-CN" b="1" dirty="0"/>
              <a:t>08</a:t>
            </a:r>
            <a:r>
              <a:rPr lang="en-US" b="1" dirty="0"/>
              <a:t>/20</a:t>
            </a:r>
            <a:r>
              <a:rPr lang="en-US" altLang="zh-CN" b="1" dirty="0"/>
              <a:t>22</a:t>
            </a:r>
            <a:endParaRPr lang="en-US" b="1" dirty="0"/>
          </a:p>
          <a:p>
            <a:r>
              <a:rPr lang="en-US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843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blipFill rotWithShape="0">
                <a:blip r:embed="rId2"/>
                <a:stretch>
                  <a:fillRect l="-984" t="-571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zh-CN" altLang="en-US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CN" sz="2800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to,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800" b="1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without the knowledge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but only using 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1478" r="-2463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25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4925"/>
            <a:ext cx="2743200" cy="365125"/>
          </a:xfrm>
        </p:spPr>
        <p:txBody>
          <a:bodyPr/>
          <a:lstStyle/>
          <a:p>
            <a:fld id="{242F1C09-4AEE-E340-ABA8-83692010D654}" type="slidenum">
              <a:rPr lang="en-US" smtClean="0"/>
              <a:t>11</a:t>
            </a:fld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316869" y="2429707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16494" y="3831734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16492" y="5179459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69634" y="3223345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970727" y="3124567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970727" y="3154687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175049" y="3154755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05650" y="4564564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585430" y="4669430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2937854" y="4571071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171648" y="4571070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88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 return a half space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zh-CN" alt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̌"/>
                            <m:ctrlP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contains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but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not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5652" t="-3101" r="-3114" b="-56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Find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zh-CN" altLang="en-US" sz="2400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charset="0"/>
                      </a:rPr>
                      <m:t>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𝟎</m:t>
                    </m:r>
                    <m:r>
                      <a:rPr lang="en-US" altLang="zh-CN" sz="24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maximizes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𝑢𝑡𝑖𝑙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over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62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6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71" grpId="0"/>
      <p:bldP spid="72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auxiliaries:</a:t>
                </a:r>
                <a:r>
                  <a:rPr lang="zh-CN" altLang="en-US" b="1" dirty="0"/>
                  <a:t>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𝟎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acc>
                      <m:accPr>
                        <m:chr m:val="̌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inverse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Euclidean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0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𝜶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separation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hyberplane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approximation: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greedy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binary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search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ReMEM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  <a:blipFill rotWithShape="0">
                <a:blip r:embed="rId2"/>
                <a:stretch>
                  <a:fillRect l="-117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12</a:t>
            </a:fld>
            <a:endParaRPr lang="en-US"/>
          </a:p>
        </p:txBody>
      </p:sp>
      <p:cxnSp>
        <p:nvCxnSpPr>
          <p:cNvPr id="26" name="Straight Connector 25"/>
          <p:cNvCxnSpPr>
            <a:endCxn id="21" idx="4"/>
          </p:cNvCxnSpPr>
          <p:nvPr/>
        </p:nvCxnSpPr>
        <p:spPr>
          <a:xfrm flipV="1">
            <a:off x="5051002" y="4927373"/>
            <a:ext cx="2259082" cy="13070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𝜶</m:t>
                          </m:r>
                        </m:e>
                        <m:sub>
                          <m:acc>
                            <m:accPr>
                              <m:chr m:val="̌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4542705" y="4110002"/>
            <a:ext cx="3531552" cy="2667751"/>
            <a:chOff x="4542705" y="4110002"/>
            <a:chExt cx="3531552" cy="2667751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5031312" y="6234380"/>
              <a:ext cx="3042945" cy="585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5051002" y="4110002"/>
              <a:ext cx="0" cy="214449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>
              <a:off x="5070694" y="4525417"/>
              <a:ext cx="1300190" cy="4499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370884" y="4975382"/>
              <a:ext cx="181900" cy="12791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7265532" y="4847799"/>
              <a:ext cx="89103" cy="79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̌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902" r="-22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>
                            <a:latin typeface="Cambria Math" charset="0"/>
                          </a:rPr>
                          <m:t>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charset="0"/>
                          </a:rPr>
                          <m:t>𝐾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Straight Connector 33"/>
          <p:cNvCxnSpPr/>
          <p:nvPr/>
        </p:nvCxnSpPr>
        <p:spPr>
          <a:xfrm>
            <a:off x="6550978" y="4001294"/>
            <a:ext cx="966984" cy="2808696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97218-3AF2-6C45-8442-55AC3FA17659}"/>
                  </a:ext>
                </a:extLst>
              </p:cNvPr>
              <p:cNvSpPr txBox="1"/>
              <p:nvPr/>
            </p:nvSpPr>
            <p:spPr>
              <a:xfrm>
                <a:off x="1271614" y="1785770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returns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half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space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containing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but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not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with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probably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1−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97218-3AF2-6C45-8442-55AC3FA17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14" y="1785770"/>
                <a:ext cx="9287702" cy="830997"/>
              </a:xfrm>
              <a:prstGeom prst="rect">
                <a:avLst/>
              </a:prstGeom>
              <a:blipFill>
                <a:blip r:embed="rId7"/>
                <a:stretch>
                  <a:fillRect l="-956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8C10E-B2C7-744C-9E96-B220801094A0}"/>
                  </a:ext>
                </a:extLst>
              </p:cNvPr>
              <p:cNvSpPr txBox="1"/>
              <p:nvPr/>
            </p:nvSpPr>
            <p:spPr>
              <a:xfrm>
                <a:off x="1271614" y="3342681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constructs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through an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  calls on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8C10E-B2C7-744C-9E96-B2208010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14" y="3342681"/>
                <a:ext cx="9287702" cy="830997"/>
              </a:xfrm>
              <a:prstGeom prst="rect">
                <a:avLst/>
              </a:prstGeom>
              <a:blipFill>
                <a:blip r:embed="rId8"/>
                <a:stretch>
                  <a:fillRect l="-956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66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ReOPT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en-US" dirty="0"/>
                  <a:t> binary search strategy </a:t>
                </a:r>
                <a:r>
                  <a:rPr lang="en-US" altLang="zh-CN" dirty="0"/>
                  <a:t>to</a:t>
                </a:r>
                <a:r>
                  <a:rPr lang="en-US" dirty="0"/>
                  <a:t> find the</a:t>
                </a:r>
                <a:r>
                  <a:rPr lang="zh-CN" altLang="en-US" dirty="0"/>
                  <a:t> </a:t>
                </a:r>
                <a:r>
                  <a:rPr lang="en-US" dirty="0"/>
                  <a:t>largest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1" i="1" dirty="0">
                        <a:latin typeface="Cambria Math" charset="0"/>
                      </a:rPr>
                      <m:t>𝒙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 feasible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feasibility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ellipsoid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Modular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supports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cutting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𝑛𝑒𝑥𝑡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000" b="1" i="1" dirty="0" err="1">
                          <a:solidFill>
                            <a:schemeClr val="tx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b="1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oracle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constructed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84" t="-5882" r="-3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14</a:t>
            </a:fld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226743" y="3750182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927886" y="3702908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36965" y="3823626"/>
            <a:ext cx="192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Vector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1308955" y="4498335"/>
            <a:ext cx="3587336" cy="754936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Network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Resource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Reservation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Module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21442" y="1764183"/>
            <a:ext cx="3574849" cy="739336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Controller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2186" y="26017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811746" y="2530473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Inferred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1321442" y="3319457"/>
            <a:ext cx="3587335" cy="432842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Scout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10599" y="3940651"/>
            <a:ext cx="1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Success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Failure</a:t>
            </a:r>
            <a:endParaRPr lang="en-US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023474" y="2505536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254897" y="2499890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746131" y="1786761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745756" y="3188788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45754" y="4536513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98896" y="25803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399989" y="2481621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8399989" y="2511741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604311" y="2511809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234912" y="3921618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014692" y="4026484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8367116" y="3928125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8600910" y="3928124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5" idx="1"/>
          </p:cNvCxnSpPr>
          <p:nvPr/>
        </p:nvCxnSpPr>
        <p:spPr>
          <a:xfrm>
            <a:off x="4896291" y="2156429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08777" y="3558456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896291" y="4898381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Given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flows,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BoxOpt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finds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resource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reservation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zh-CN" altLang="en-US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 smtClean="0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051" t="-13971" r="-854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2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Topology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federation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62</a:t>
            </a:r>
            <a:r>
              <a:rPr lang="zh-CN" altLang="en-US" dirty="0"/>
              <a:t> </a:t>
            </a:r>
            <a:r>
              <a:rPr lang="en-US" altLang="zh-CN" dirty="0"/>
              <a:t>institutes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switches/routers)</a:t>
            </a:r>
          </a:p>
          <a:p>
            <a:r>
              <a:rPr lang="en-US" altLang="zh-CN" b="1" dirty="0"/>
              <a:t>Traffic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48-hour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716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</a:p>
          <a:p>
            <a:pPr lvl="1"/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ranges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7.</a:t>
            </a:r>
          </a:p>
          <a:p>
            <a:r>
              <a:rPr lang="en-US" altLang="zh-CN" b="1" dirty="0"/>
              <a:t>Users'</a:t>
            </a:r>
            <a:r>
              <a:rPr lang="zh-CN" altLang="en-US" b="1" dirty="0"/>
              <a:t> </a:t>
            </a:r>
            <a:r>
              <a:rPr lang="en-US" altLang="zh-CN" b="1" dirty="0"/>
              <a:t>objective</a:t>
            </a:r>
            <a:r>
              <a:rPr lang="zh-CN" altLang="en-US" b="1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4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BoxOpt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425" y="1952625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550" y="2081212"/>
            <a:ext cx="3941545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9675" y="5302804"/>
            <a:ext cx="4637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communication latency of </a:t>
            </a:r>
            <a:r>
              <a:rPr lang="en-US" dirty="0" err="1"/>
              <a:t>BoxOpt</a:t>
            </a:r>
            <a:r>
              <a:rPr lang="en-US" dirty="0"/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9425" y="5153025"/>
            <a:ext cx="3952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Communication latency of </a:t>
            </a:r>
            <a:r>
              <a:rPr lang="en-US" dirty="0" err="1"/>
              <a:t>BoxOpt</a:t>
            </a:r>
            <a:r>
              <a:rPr lang="en-US" dirty="0"/>
              <a:t>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799356"/>
            <a:ext cx="10020300" cy="746461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or 95% of requests, </a:t>
            </a:r>
            <a:r>
              <a:rPr lang="en-US" sz="2400" dirty="0" err="1">
                <a:solidFill>
                  <a:schemeClr val="bg1"/>
                </a:solidFill>
              </a:rPr>
              <a:t>BoxOpt</a:t>
            </a:r>
            <a:r>
              <a:rPr lang="en-US" sz="2400" dirty="0">
                <a:solidFill>
                  <a:schemeClr val="bg1"/>
                </a:solidFill>
              </a:rPr>
              <a:t> learns the optimal 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reservation within 13 seconds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(assuming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user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NYC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LA)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57350" y="2279867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14625" y="2301357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Breakdown: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993901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699" y="1993901"/>
            <a:ext cx="3992078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039" y="5383210"/>
            <a:ext cx="423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8269" y="5244710"/>
            <a:ext cx="427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98602"/>
            <a:ext cx="10020300" cy="547215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95% of </a:t>
            </a:r>
            <a:r>
              <a:rPr lang="en-US" altLang="zh-CN" sz="2400" dirty="0" err="1">
                <a:solidFill>
                  <a:schemeClr val="bg1"/>
                </a:solidFill>
              </a:rPr>
              <a:t>ReSEP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constructed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within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less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30k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ReMEM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calls.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457324" y="2222715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28887" y="2215629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</a:p>
          <a:p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dirty="0"/>
              <a:t>that automatically</a:t>
            </a:r>
            <a:r>
              <a:rPr lang="zh-CN" altLang="en-US" dirty="0"/>
              <a:t> </a:t>
            </a:r>
            <a:r>
              <a:rPr lang="en-US" dirty="0"/>
              <a:t>learns the optimal</a:t>
            </a:r>
            <a:r>
              <a:rPr lang="zh-CN" altLang="en-US" dirty="0"/>
              <a:t> </a:t>
            </a:r>
            <a:r>
              <a:rPr lang="en-US" dirty="0"/>
              <a:t>resource</a:t>
            </a:r>
            <a:r>
              <a:rPr lang="zh-CN" altLang="en-US" dirty="0"/>
              <a:t> </a:t>
            </a:r>
            <a:r>
              <a:rPr lang="en-US" dirty="0"/>
              <a:t>reservations without exchanging any private information</a:t>
            </a:r>
            <a:r>
              <a:rPr lang="zh-CN" altLang="en-US" dirty="0"/>
              <a:t> </a:t>
            </a:r>
            <a:r>
              <a:rPr lang="en-US" dirty="0"/>
              <a:t>between the network and the user.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b="1" dirty="0"/>
              <a:t>Bad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  <a:endParaRPr lang="en-US" b="1" dirty="0"/>
          </a:p>
          <a:p>
            <a:r>
              <a:rPr lang="en-US" altLang="zh-CN" dirty="0"/>
              <a:t>13s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30k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calls,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happy?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Mercator: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multi-domain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resource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orchestration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linear-inequality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abstraction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[SC-18]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[JSAC-19]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0F29-016E-7A43-8045-A912CFD8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47EDA-60B0-7F4B-9E8A-7401B3F4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27E77-6BCC-8149-85DC-60AD9EA4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495623"/>
            <a:ext cx="8115300" cy="4860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458A8F-47ED-9544-A2AF-FFF9E92D8F1F}"/>
              </a:ext>
            </a:extLst>
          </p:cNvPr>
          <p:cNvSpPr/>
          <p:nvPr/>
        </p:nvSpPr>
        <p:spPr>
          <a:xfrm>
            <a:off x="838200" y="6538912"/>
            <a:ext cx="8394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medium.com</a:t>
            </a:r>
            <a:r>
              <a:rPr lang="en-US" sz="1600" dirty="0"/>
              <a:t>/</a:t>
            </a:r>
            <a:r>
              <a:rPr lang="en-US" sz="1600" dirty="0" err="1"/>
              <a:t>zify</a:t>
            </a:r>
            <a:r>
              <a:rPr lang="en-US" sz="1600" dirty="0"/>
              <a:t>/the-importance-of-smart-cities-2a4f7f89a6cd</a:t>
            </a:r>
          </a:p>
        </p:txBody>
      </p:sp>
    </p:spTree>
    <p:extLst>
      <p:ext uri="{BB962C8B-B14F-4D97-AF65-F5344CB8AC3E}">
        <p14:creationId xmlns:p14="http://schemas.microsoft.com/office/powerpoint/2010/main" val="290522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Strawman: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Application Layer Traffic Optimization Protocol 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4116" cy="4351338"/>
          </a:xfrm>
        </p:spPr>
        <p:txBody>
          <a:bodyPr lIns="90000"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RFC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7285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since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one-big-switch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end-to-end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Limitation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cannot reveal the shared bottleneck resources between analytics tasks.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96523-EF2B-7747-9499-E49C8ACB5CA5}"/>
              </a:ext>
            </a:extLst>
          </p:cNvPr>
          <p:cNvGrpSpPr/>
          <p:nvPr/>
        </p:nvGrpSpPr>
        <p:grpSpPr>
          <a:xfrm>
            <a:off x="1264194" y="4608020"/>
            <a:ext cx="3707723" cy="926517"/>
            <a:chOff x="1675018" y="2757687"/>
            <a:chExt cx="3707723" cy="9265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A3DB52-46B8-EB40-B8AF-67997226E431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44AAD3-B59A-B44D-92BA-006467A4B136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3A166-4196-1347-A368-264994FD7492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7B823B-B663-9B43-B540-0A466DE51EA8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E785CD-0D63-D241-9C96-5A0F32181C85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D42B7E-AEBC-994D-8C10-42DF03644EFE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D90B9-9946-C54A-BC97-02BB034DA0E9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E8546C-27D5-EC41-92CE-DA0182FE008D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3B9F56-A913-BA40-9B89-BB97043A63DA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527151-D0DD-554E-B2A4-E83731956FD6}"/>
              </a:ext>
            </a:extLst>
          </p:cNvPr>
          <p:cNvSpPr txBox="1"/>
          <p:nvPr/>
        </p:nvSpPr>
        <p:spPr>
          <a:xfrm>
            <a:off x="6293224" y="4170189"/>
            <a:ext cx="463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Resource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 provided by one-big-switch</a:t>
            </a:r>
            <a:r>
              <a:rPr lang="zh-CN" altLang="en-US" sz="2400" dirty="0"/>
              <a:t> </a:t>
            </a:r>
            <a:r>
              <a:rPr lang="en-US" altLang="zh-CN" sz="2400" dirty="0"/>
              <a:t>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/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altLang="zh-CN" dirty="0"/>
              </a:p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7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One-Big-Switch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Abstraction: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413" y="1016000"/>
            <a:ext cx="8856662" cy="5334000"/>
          </a:xfrm>
        </p:spPr>
        <p:txBody>
          <a:bodyPr lIns="9000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52978" y="889528"/>
            <a:ext cx="2599113" cy="2324641"/>
            <a:chOff x="6328977" y="889527"/>
            <a:chExt cx="2599113" cy="2324641"/>
          </a:xfrm>
        </p:grpSpPr>
        <p:grpSp>
          <p:nvGrpSpPr>
            <p:cNvPr id="88" name="Group 87"/>
            <p:cNvGrpSpPr/>
            <p:nvPr/>
          </p:nvGrpSpPr>
          <p:grpSpPr>
            <a:xfrm>
              <a:off x="6328977" y="889527"/>
              <a:ext cx="2599113" cy="2088916"/>
              <a:chOff x="1611925" y="4096296"/>
              <a:chExt cx="3119622" cy="2626897"/>
            </a:xfrm>
          </p:grpSpPr>
          <p:cxnSp>
            <p:nvCxnSpPr>
              <p:cNvPr id="129" name="Straight Arrow Connector 128"/>
              <p:cNvCxnSpPr/>
              <p:nvPr/>
            </p:nvCxnSpPr>
            <p:spPr bwMode="auto">
              <a:xfrm flipV="1">
                <a:off x="2179706" y="6276005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0" name="Straight Arrow Connector 129"/>
              <p:cNvCxnSpPr/>
              <p:nvPr/>
            </p:nvCxnSpPr>
            <p:spPr bwMode="auto">
              <a:xfrm flipV="1">
                <a:off x="2179706" y="4316576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/>
                  <p:cNvSpPr/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1" name="Rectangle 1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/>
              <p:cNvSpPr/>
              <p:nvPr/>
            </p:nvSpPr>
            <p:spPr bwMode="auto">
              <a:xfrm>
                <a:off x="2201274" y="4839090"/>
                <a:ext cx="1477496" cy="143691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025044" y="6258743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611925" y="4626510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</p:grpSp>
        <p:sp>
          <p:nvSpPr>
            <p:cNvPr id="136" name="Rectangle 135"/>
            <p:cNvSpPr/>
            <p:nvPr/>
          </p:nvSpPr>
          <p:spPr>
            <a:xfrm>
              <a:off x="6817417" y="2814058"/>
              <a:ext cx="18106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Feasible region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242" y="939926"/>
            <a:ext cx="5960281" cy="21842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524" y="4074604"/>
            <a:ext cx="5963396" cy="218541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789477" y="3885521"/>
            <a:ext cx="2739890" cy="2217427"/>
            <a:chOff x="6290877" y="3745820"/>
            <a:chExt cx="2739890" cy="2217427"/>
          </a:xfrm>
        </p:grpSpPr>
        <p:grpSp>
          <p:nvGrpSpPr>
            <p:cNvPr id="137" name="Group 136"/>
            <p:cNvGrpSpPr/>
            <p:nvPr/>
          </p:nvGrpSpPr>
          <p:grpSpPr>
            <a:xfrm>
              <a:off x="6290877" y="3745820"/>
              <a:ext cx="2739890" cy="2217427"/>
              <a:chOff x="1938972" y="4143912"/>
              <a:chExt cx="3144603" cy="2438636"/>
            </a:xfrm>
          </p:grpSpPr>
          <p:cxnSp>
            <p:nvCxnSpPr>
              <p:cNvPr id="138" name="Straight Arrow Connector 137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9" name="Straight Arrow Connector 138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Rectangle 140"/>
                  <p:cNvSpPr/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Rectangle 1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2" name="Rectangle 141"/>
              <p:cNvSpPr/>
              <p:nvPr/>
            </p:nvSpPr>
            <p:spPr>
              <a:xfrm>
                <a:off x="1938972" y="4631774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43" name="Right Triangle 142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408006" y="6176372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Rectangle 145"/>
          <p:cNvSpPr/>
          <p:nvPr/>
        </p:nvSpPr>
        <p:spPr>
          <a:xfrm>
            <a:off x="8404923" y="5938455"/>
            <a:ext cx="1810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Feasible region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408818" y="771416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398780" y="3781819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55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5" grpId="0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Resource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3123407"/>
            <a:ext cx="54864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789" y="2928269"/>
            <a:ext cx="4831644" cy="98358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879603" y="4001294"/>
            <a:ext cx="2457826" cy="1626403"/>
            <a:chOff x="6092396" y="3745820"/>
            <a:chExt cx="3089701" cy="2391073"/>
          </a:xfrm>
        </p:grpSpPr>
        <p:grpSp>
          <p:nvGrpSpPr>
            <p:cNvPr id="8" name="Group 7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4" name="Right Triangle 13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1014412" y="5532066"/>
            <a:ext cx="10787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Geometrically, </a:t>
            </a:r>
            <a:r>
              <a:rPr lang="en-US" altLang="zh-CN" sz="2400" dirty="0"/>
              <a:t>resource</a:t>
            </a:r>
            <a:r>
              <a:rPr lang="en-US" sz="2400" dirty="0"/>
              <a:t> </a:t>
            </a:r>
            <a:r>
              <a:rPr lang="en-US" altLang="zh-CN" sz="2400" dirty="0"/>
              <a:t>abstraction</a:t>
            </a:r>
            <a:r>
              <a:rPr lang="zh-CN" altLang="en-US" sz="2400" dirty="0"/>
              <a:t> </a:t>
            </a:r>
            <a:r>
              <a:rPr lang="en-US" sz="2400" dirty="0"/>
              <a:t>represents the </a:t>
            </a:r>
            <a:r>
              <a:rPr lang="en-US" sz="2400" dirty="0">
                <a:solidFill>
                  <a:srgbClr val="FF0000"/>
                </a:solidFill>
              </a:rPr>
              <a:t>bandwidth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feasible region</a:t>
            </a:r>
            <a:r>
              <a:rPr lang="en-US" sz="2400" dirty="0"/>
              <a:t> of </a:t>
            </a:r>
            <a:r>
              <a:rPr lang="en-US" altLang="zh-CN" sz="2400" dirty="0"/>
              <a:t>network</a:t>
            </a:r>
            <a:r>
              <a:rPr lang="en-US" sz="2400" dirty="0"/>
              <a:t> for providing bandwidths to this set of</a:t>
            </a:r>
            <a:r>
              <a:rPr lang="zh-CN" altLang="en-US" sz="2400" dirty="0"/>
              <a:t> </a:t>
            </a:r>
            <a:r>
              <a:rPr lang="en-US" sz="2400" dirty="0"/>
              <a:t>circuits.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Redundant</a:t>
            </a:r>
            <a:r>
              <a:rPr lang="zh-CN" altLang="en-US" sz="2400" dirty="0"/>
              <a:t> </a:t>
            </a:r>
            <a:r>
              <a:rPr lang="en-US" altLang="zh-CN" sz="2400" dirty="0"/>
              <a:t>inequalities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removed</a:t>
            </a:r>
            <a:r>
              <a:rPr lang="zh-CN" altLang="en-US" sz="2400" dirty="0"/>
              <a:t> </a:t>
            </a:r>
            <a:r>
              <a:rPr lang="en-US" altLang="zh-CN" sz="2400" dirty="0"/>
              <a:t>via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polynomial-time,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algorithm.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805854" y="312340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05854" y="345868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342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provide</a:t>
            </a:r>
            <a:r>
              <a:rPr lang="en-US" altLang="zh-CN" dirty="0"/>
              <a:t>s</a:t>
            </a:r>
            <a:r>
              <a:rPr lang="en-US" dirty="0"/>
              <a:t> a compact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en-US" dirty="0"/>
              <a:t> representation 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23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A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fair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optimal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solution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=10,</m:t>
                    </m:r>
                    <m:r>
                      <a:rPr lang="zh-CN" altLang="en-US" sz="2400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806157" y="3805656"/>
            <a:ext cx="6233442" cy="2303126"/>
            <a:chOff x="5806157" y="3805656"/>
            <a:chExt cx="6233442" cy="230312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6157" y="3805656"/>
              <a:ext cx="5995317" cy="10433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667" y="4916508"/>
              <a:ext cx="5993622" cy="11654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94666" y="5194382"/>
              <a:ext cx="6144933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994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represents the </a:t>
            </a:r>
            <a:r>
              <a:rPr lang="en-US" dirty="0">
                <a:solidFill>
                  <a:srgbClr val="FF0000"/>
                </a:solidFill>
              </a:rPr>
              <a:t>bandwidth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feasible region</a:t>
            </a:r>
            <a:r>
              <a:rPr lang="en-US" dirty="0"/>
              <a:t> of </a:t>
            </a:r>
            <a:r>
              <a:rPr lang="en-US" altLang="zh-CN" dirty="0"/>
              <a:t>network</a:t>
            </a:r>
            <a:r>
              <a:rPr lang="en-US" dirty="0"/>
              <a:t> for providing bandwidths to this set of</a:t>
            </a:r>
            <a:r>
              <a:rPr lang="zh-CN" altLang="en-US" dirty="0"/>
              <a:t> </a:t>
            </a:r>
            <a:r>
              <a:rPr lang="en-US" dirty="0"/>
              <a:t>circuits.</a:t>
            </a:r>
          </a:p>
          <a:p>
            <a:pPr lvl="1"/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</a:p>
          <a:p>
            <a:pPr lvl="1"/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24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157" y="3805656"/>
            <a:ext cx="5995317" cy="10433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667" y="4916508"/>
            <a:ext cx="5993622" cy="1165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1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9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923" y="1980426"/>
            <a:ext cx="7715519" cy="3659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r>
              <a:rPr lang="zh-CN" altLang="en-US" dirty="0"/>
              <a:t> </a:t>
            </a:r>
            <a:r>
              <a:rPr lang="en-US" altLang="zh-CN" dirty="0"/>
              <a:t>Protocol: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26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5597317" y="3503674"/>
            <a:ext cx="285216" cy="1123556"/>
          </a:xfrm>
          <a:prstGeom prst="downArrow">
            <a:avLst>
              <a:gd name="adj1" fmla="val 579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4581013">
            <a:off x="3158536" y="2907287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=1130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954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342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=1740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78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2250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77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=1470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2040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85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2630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281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71639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≤100</m:t>
                          </m:r>
                        </m:e>
                      </m:d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3</m:t>
                      </m:r>
                      <m:r>
                        <a:rPr lang="en-US" altLang="zh-CN" sz="1600" i="1">
                          <a:latin typeface="Cambria Math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≤30}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831901" y="4704999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US" b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346780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6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=4340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7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118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+22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7630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184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14420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129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7000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5085093" y="2909665"/>
            <a:ext cx="137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Aggregator</a:t>
            </a:r>
            <a:endParaRPr lang="en-US" b="1" baseline="-25000" dirty="0"/>
          </a:p>
        </p:txBody>
      </p:sp>
      <p:sp>
        <p:nvSpPr>
          <p:cNvPr id="32" name="Down Arrow 31"/>
          <p:cNvSpPr/>
          <p:nvPr/>
        </p:nvSpPr>
        <p:spPr>
          <a:xfrm rot="7002732">
            <a:off x="8122181" y="2868693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33863" y="1774289"/>
            <a:ext cx="4635990" cy="1256779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79031" y="6051433"/>
            <a:ext cx="10895976" cy="62245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</a:rPr>
                  <a:t>Maximizing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either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feasible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region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would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solution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=30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blipFill rotWithShape="0">
                <a:blip r:embed="rId10"/>
                <a:stretch>
                  <a:fillRect l="-520" t="-5882" r="-46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146" y="1270649"/>
            <a:ext cx="468306" cy="4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33633 -0.262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13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034 -0.45833 " pathEditMode="relative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544 " pathEditMode="relative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037 -0.46412 " pathEditMode="relative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9" grpId="0"/>
      <p:bldP spid="9" grpId="1"/>
      <p:bldP spid="9" grpId="2"/>
      <p:bldP spid="11" grpId="0"/>
      <p:bldP spid="11" grpId="1"/>
      <p:bldP spid="11" grpId="2"/>
      <p:bldP spid="12" grpId="0"/>
      <p:bldP spid="12" grpId="1"/>
      <p:bldP spid="12" grpId="2"/>
      <p:bldP spid="18" grpId="0"/>
      <p:bldP spid="21" grpId="0"/>
      <p:bldP spid="21" grpId="1"/>
      <p:bldP spid="21" grpId="2"/>
      <p:bldP spid="23" grpId="0"/>
      <p:bldP spid="23" grpId="1"/>
      <p:bldP spid="23" grpId="2"/>
      <p:bldP spid="24" grpId="0"/>
      <p:bldP spid="24" grpId="1"/>
      <p:bldP spid="24" grpId="2"/>
      <p:bldP spid="28" grpId="0"/>
      <p:bldP spid="29" grpId="0"/>
      <p:bldP spid="30" grpId="0"/>
      <p:bldP spid="31" grpId="0"/>
      <p:bldP spid="32" grpId="0" animBg="1"/>
      <p:bldP spid="37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17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Pieces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Goal</a:t>
            </a:r>
            <a:r>
              <a:rPr lang="en-US" altLang="zh-CN" dirty="0"/>
              <a:t>: 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28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72400" y="2852989"/>
            <a:ext cx="447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submits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resource discovery request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set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circuits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logically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centralized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 decomposes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request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forwards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</a:t>
            </a:r>
            <a:r>
              <a:rPr lang="en-US" dirty="0">
                <a:ea typeface="Times New Roman" charset="0"/>
                <a:cs typeface="Times New Roman" charset="0"/>
              </a:rPr>
              <a:t>o </a:t>
            </a: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domain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compute, obfuscate and return </a:t>
            </a:r>
            <a:r>
              <a:rPr lang="en-US" altLang="zh-CN" dirty="0">
                <a:ea typeface="Times New Roman" charset="0"/>
                <a:cs typeface="Times New Roman" charset="0"/>
              </a:rPr>
              <a:t>resource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abstraction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composites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information</a:t>
            </a:r>
            <a:r>
              <a:rPr 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returns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compute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and send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reservation requests to reservation systems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68232" y="2971794"/>
            <a:ext cx="6534498" cy="3574514"/>
            <a:chOff x="568232" y="2971794"/>
            <a:chExt cx="6534498" cy="357451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071103" y="3480585"/>
              <a:ext cx="1203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Step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5</a:t>
              </a:r>
              <a:endParaRPr lang="en-US" sz="1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31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10728"/>
            <a:ext cx="4655127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146" y="2010728"/>
            <a:ext cx="4655127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1104" y="5211128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max-min</a:t>
            </a:r>
            <a:r>
              <a:rPr lang="zh-CN" altLang="en-US" sz="2000" dirty="0"/>
              <a:t> </a:t>
            </a:r>
            <a:r>
              <a:rPr lang="en-US" altLang="zh-CN" sz="2000" dirty="0"/>
              <a:t>fairness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349836" y="5211128"/>
            <a:ext cx="322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throughput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34640" y="2740344"/>
            <a:ext cx="15240" cy="138969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847" y="5614156"/>
            <a:ext cx="4602480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2x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fairness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432560" y="4114800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39592" y="5611238"/>
            <a:ext cx="5097087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15%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throughput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50" name="Rectangle 479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What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is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Behind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Smart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City?</a:t>
            </a:r>
            <a:endParaRPr lang="en-US" altLang="x-none" dirty="0">
              <a:ea typeface="ＭＳ Ｐゴシック" charset="-128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C1BC68-A787-8F4B-80A8-2D72A83066E3}"/>
              </a:ext>
            </a:extLst>
          </p:cNvPr>
          <p:cNvGrpSpPr/>
          <p:nvPr/>
        </p:nvGrpSpPr>
        <p:grpSpPr>
          <a:xfrm>
            <a:off x="2706156" y="2535436"/>
            <a:ext cx="6779687" cy="3448907"/>
            <a:chOff x="1538789" y="1440937"/>
            <a:chExt cx="9127098" cy="4954370"/>
          </a:xfrm>
        </p:grpSpPr>
        <p:grpSp>
          <p:nvGrpSpPr>
            <p:cNvPr id="80897" name="Group 7"/>
            <p:cNvGrpSpPr>
              <a:grpSpLocks/>
            </p:cNvGrpSpPr>
            <p:nvPr/>
          </p:nvGrpSpPr>
          <p:grpSpPr bwMode="auto">
            <a:xfrm>
              <a:off x="8913358" y="4265651"/>
              <a:ext cx="1749360" cy="1216946"/>
              <a:chOff x="7245350" y="4273550"/>
              <a:chExt cx="1181100" cy="806450"/>
            </a:xfrm>
          </p:grpSpPr>
          <p:grpSp>
            <p:nvGrpSpPr>
              <p:cNvPr id="81210" name="Group 4"/>
              <p:cNvGrpSpPr>
                <a:grpSpLocks/>
              </p:cNvGrpSpPr>
              <p:nvPr/>
            </p:nvGrpSpPr>
            <p:grpSpPr bwMode="auto">
              <a:xfrm>
                <a:off x="7245350" y="4273550"/>
                <a:ext cx="1176862" cy="733003"/>
                <a:chOff x="628" y="1878"/>
                <a:chExt cx="833" cy="499"/>
              </a:xfrm>
            </p:grpSpPr>
            <p:sp>
              <p:nvSpPr>
                <p:cNvPr id="81228" name="Oval 5"/>
                <p:cNvSpPr>
                  <a:spLocks noChangeArrowheads="1"/>
                </p:cNvSpPr>
                <p:nvPr/>
              </p:nvSpPr>
              <p:spPr bwMode="auto">
                <a:xfrm>
                  <a:off x="912" y="1878"/>
                  <a:ext cx="363" cy="20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29" name="Oval 6"/>
                <p:cNvSpPr>
                  <a:spLocks noChangeArrowheads="1"/>
                </p:cNvSpPr>
                <p:nvPr/>
              </p:nvSpPr>
              <p:spPr bwMode="auto">
                <a:xfrm>
                  <a:off x="713" y="1932"/>
                  <a:ext cx="278" cy="20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0" name="Oval 7"/>
                <p:cNvSpPr>
                  <a:spLocks noChangeArrowheads="1"/>
                </p:cNvSpPr>
                <p:nvPr/>
              </p:nvSpPr>
              <p:spPr bwMode="auto">
                <a:xfrm>
                  <a:off x="628" y="2056"/>
                  <a:ext cx="188" cy="169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1" name="Oval 8"/>
                <p:cNvSpPr>
                  <a:spLocks noChangeArrowheads="1"/>
                </p:cNvSpPr>
                <p:nvPr/>
              </p:nvSpPr>
              <p:spPr bwMode="auto">
                <a:xfrm>
                  <a:off x="685" y="2131"/>
                  <a:ext cx="282" cy="18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2" name="Oval 9"/>
                <p:cNvSpPr>
                  <a:spLocks noChangeArrowheads="1"/>
                </p:cNvSpPr>
                <p:nvPr/>
              </p:nvSpPr>
              <p:spPr bwMode="auto">
                <a:xfrm>
                  <a:off x="884" y="2161"/>
                  <a:ext cx="422" cy="21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3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938"/>
                  <a:ext cx="271" cy="16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4" name="Oval 11"/>
                <p:cNvSpPr>
                  <a:spLocks noChangeArrowheads="1"/>
                </p:cNvSpPr>
                <p:nvPr/>
              </p:nvSpPr>
              <p:spPr bwMode="auto">
                <a:xfrm>
                  <a:off x="1193" y="2042"/>
                  <a:ext cx="268" cy="163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5" name="Oval 12"/>
                <p:cNvSpPr>
                  <a:spLocks noChangeArrowheads="1"/>
                </p:cNvSpPr>
                <p:nvPr/>
              </p:nvSpPr>
              <p:spPr bwMode="auto">
                <a:xfrm>
                  <a:off x="1169" y="2076"/>
                  <a:ext cx="266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6" name="Oval 13"/>
                <p:cNvSpPr>
                  <a:spLocks noChangeArrowheads="1"/>
                </p:cNvSpPr>
                <p:nvPr/>
              </p:nvSpPr>
              <p:spPr bwMode="auto">
                <a:xfrm>
                  <a:off x="779" y="1996"/>
                  <a:ext cx="541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211" name="Group 14"/>
              <p:cNvGrpSpPr>
                <a:grpSpLocks/>
              </p:cNvGrpSpPr>
              <p:nvPr/>
            </p:nvGrpSpPr>
            <p:grpSpPr bwMode="auto">
              <a:xfrm>
                <a:off x="7245350" y="4341121"/>
                <a:ext cx="1181100" cy="738879"/>
                <a:chOff x="628" y="1876"/>
                <a:chExt cx="836" cy="503"/>
              </a:xfrm>
            </p:grpSpPr>
            <p:sp>
              <p:nvSpPr>
                <p:cNvPr id="81212" name="Arc 15"/>
                <p:cNvSpPr>
                  <a:spLocks/>
                </p:cNvSpPr>
                <p:nvPr/>
              </p:nvSpPr>
              <p:spPr bwMode="auto">
                <a:xfrm>
                  <a:off x="921" y="1876"/>
                  <a:ext cx="346" cy="104"/>
                </a:xfrm>
                <a:custGeom>
                  <a:avLst/>
                  <a:gdLst>
                    <a:gd name="T0" fmla="*/ 0 w 40736"/>
                    <a:gd name="T1" fmla="*/ 0 h 21600"/>
                    <a:gd name="T2" fmla="*/ 0 w 40736"/>
                    <a:gd name="T3" fmla="*/ 0 h 21600"/>
                    <a:gd name="T4" fmla="*/ 0 w 40736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736"/>
                    <a:gd name="T10" fmla="*/ 0 h 21600"/>
                    <a:gd name="T11" fmla="*/ 40736 w 40736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736" h="21600" fill="none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</a:path>
                    <a:path w="40736" h="21600" stroke="0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  <a:lnTo>
                        <a:pt x="20557" y="21600"/>
                      </a:lnTo>
                      <a:lnTo>
                        <a:pt x="0" y="1496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3" name="Arc 16"/>
                <p:cNvSpPr>
                  <a:spLocks/>
                </p:cNvSpPr>
                <p:nvPr/>
              </p:nvSpPr>
              <p:spPr bwMode="auto">
                <a:xfrm>
                  <a:off x="923" y="1878"/>
                  <a:ext cx="342" cy="102"/>
                </a:xfrm>
                <a:custGeom>
                  <a:avLst/>
                  <a:gdLst>
                    <a:gd name="T0" fmla="*/ 0 w 40698"/>
                    <a:gd name="T1" fmla="*/ 0 h 21600"/>
                    <a:gd name="T2" fmla="*/ 0 w 40698"/>
                    <a:gd name="T3" fmla="*/ 0 h 21600"/>
                    <a:gd name="T4" fmla="*/ 0 w 4069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698"/>
                    <a:gd name="T10" fmla="*/ 0 h 21600"/>
                    <a:gd name="T11" fmla="*/ 40698 w 4069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698" h="21600" fill="none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</a:path>
                    <a:path w="40698" h="21600" stroke="0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  <a:lnTo>
                        <a:pt x="20540" y="21600"/>
                      </a:lnTo>
                      <a:lnTo>
                        <a:pt x="-1" y="149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4" name="Arc 17"/>
                <p:cNvSpPr>
                  <a:spLocks/>
                </p:cNvSpPr>
                <p:nvPr/>
              </p:nvSpPr>
              <p:spPr bwMode="auto">
                <a:xfrm>
                  <a:off x="713" y="1930"/>
                  <a:ext cx="214" cy="126"/>
                </a:xfrm>
                <a:custGeom>
                  <a:avLst/>
                  <a:gdLst>
                    <a:gd name="T0" fmla="*/ 0 w 32990"/>
                    <a:gd name="T1" fmla="*/ 0 h 25945"/>
                    <a:gd name="T2" fmla="*/ 0 w 32990"/>
                    <a:gd name="T3" fmla="*/ 0 h 25945"/>
                    <a:gd name="T4" fmla="*/ 0 w 32990"/>
                    <a:gd name="T5" fmla="*/ 0 h 25945"/>
                    <a:gd name="T6" fmla="*/ 0 60000 65536"/>
                    <a:gd name="T7" fmla="*/ 0 60000 65536"/>
                    <a:gd name="T8" fmla="*/ 0 60000 65536"/>
                    <a:gd name="T9" fmla="*/ 0 w 32990"/>
                    <a:gd name="T10" fmla="*/ 0 h 25945"/>
                    <a:gd name="T11" fmla="*/ 32990 w 32990"/>
                    <a:gd name="T12" fmla="*/ 25945 h 259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90" h="25945" fill="none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</a:path>
                    <a:path w="32990" h="25945" stroke="0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  <a:lnTo>
                        <a:pt x="21600" y="21600"/>
                      </a:lnTo>
                      <a:lnTo>
                        <a:pt x="441" y="2594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5" name="Arc 18"/>
                <p:cNvSpPr>
                  <a:spLocks/>
                </p:cNvSpPr>
                <p:nvPr/>
              </p:nvSpPr>
              <p:spPr bwMode="auto">
                <a:xfrm>
                  <a:off x="715" y="1932"/>
                  <a:ext cx="211" cy="123"/>
                </a:xfrm>
                <a:custGeom>
                  <a:avLst/>
                  <a:gdLst>
                    <a:gd name="T0" fmla="*/ 0 w 32950"/>
                    <a:gd name="T1" fmla="*/ 0 h 25966"/>
                    <a:gd name="T2" fmla="*/ 0 w 32950"/>
                    <a:gd name="T3" fmla="*/ 0 h 25966"/>
                    <a:gd name="T4" fmla="*/ 0 w 32950"/>
                    <a:gd name="T5" fmla="*/ 0 h 25966"/>
                    <a:gd name="T6" fmla="*/ 0 60000 65536"/>
                    <a:gd name="T7" fmla="*/ 0 60000 65536"/>
                    <a:gd name="T8" fmla="*/ 0 60000 65536"/>
                    <a:gd name="T9" fmla="*/ 0 w 32950"/>
                    <a:gd name="T10" fmla="*/ 0 h 25966"/>
                    <a:gd name="T11" fmla="*/ 32950 w 32950"/>
                    <a:gd name="T12" fmla="*/ 25966 h 259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50" h="25966" fill="none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</a:path>
                    <a:path w="32950" h="25966" stroke="0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  <a:lnTo>
                        <a:pt x="21600" y="21600"/>
                      </a:lnTo>
                      <a:lnTo>
                        <a:pt x="445" y="2596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6" name="Arc 19"/>
                <p:cNvSpPr>
                  <a:spLocks/>
                </p:cNvSpPr>
                <p:nvPr/>
              </p:nvSpPr>
              <p:spPr bwMode="auto">
                <a:xfrm>
                  <a:off x="682" y="2217"/>
                  <a:ext cx="216" cy="99"/>
                </a:xfrm>
                <a:custGeom>
                  <a:avLst/>
                  <a:gdLst>
                    <a:gd name="T0" fmla="*/ 0 w 32074"/>
                    <a:gd name="T1" fmla="*/ 0 h 22517"/>
                    <a:gd name="T2" fmla="*/ 0 w 32074"/>
                    <a:gd name="T3" fmla="*/ 0 h 22517"/>
                    <a:gd name="T4" fmla="*/ 0 w 32074"/>
                    <a:gd name="T5" fmla="*/ 0 h 22517"/>
                    <a:gd name="T6" fmla="*/ 0 60000 65536"/>
                    <a:gd name="T7" fmla="*/ 0 60000 65536"/>
                    <a:gd name="T8" fmla="*/ 0 60000 65536"/>
                    <a:gd name="T9" fmla="*/ 0 w 32074"/>
                    <a:gd name="T10" fmla="*/ 0 h 22517"/>
                    <a:gd name="T11" fmla="*/ 32074 w 32074"/>
                    <a:gd name="T12" fmla="*/ 22517 h 225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74" h="22517" fill="none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</a:path>
                    <a:path w="32074" h="22517" stroke="0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  <a:lnTo>
                        <a:pt x="21600" y="917"/>
                      </a:lnTo>
                      <a:lnTo>
                        <a:pt x="32073" y="198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7" name="Arc 20"/>
                <p:cNvSpPr>
                  <a:spLocks/>
                </p:cNvSpPr>
                <p:nvPr/>
              </p:nvSpPr>
              <p:spPr bwMode="auto">
                <a:xfrm>
                  <a:off x="684" y="2217"/>
                  <a:ext cx="213" cy="96"/>
                </a:xfrm>
                <a:custGeom>
                  <a:avLst/>
                  <a:gdLst>
                    <a:gd name="T0" fmla="*/ 0 w 32013"/>
                    <a:gd name="T1" fmla="*/ 0 h 22524"/>
                    <a:gd name="T2" fmla="*/ 0 w 32013"/>
                    <a:gd name="T3" fmla="*/ 0 h 22524"/>
                    <a:gd name="T4" fmla="*/ 0 w 32013"/>
                    <a:gd name="T5" fmla="*/ 0 h 22524"/>
                    <a:gd name="T6" fmla="*/ 0 60000 65536"/>
                    <a:gd name="T7" fmla="*/ 0 60000 65536"/>
                    <a:gd name="T8" fmla="*/ 0 60000 65536"/>
                    <a:gd name="T9" fmla="*/ 0 w 32013"/>
                    <a:gd name="T10" fmla="*/ 0 h 22524"/>
                    <a:gd name="T11" fmla="*/ 32013 w 32013"/>
                    <a:gd name="T12" fmla="*/ 22524 h 2252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13" h="22524" fill="none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</a:path>
                    <a:path w="32013" h="22524" stroke="0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  <a:lnTo>
                        <a:pt x="21600" y="924"/>
                      </a:lnTo>
                      <a:lnTo>
                        <a:pt x="32013" y="198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8" name="Arc 21"/>
                <p:cNvSpPr>
                  <a:spLocks/>
                </p:cNvSpPr>
                <p:nvPr/>
              </p:nvSpPr>
              <p:spPr bwMode="auto">
                <a:xfrm>
                  <a:off x="1262" y="1936"/>
                  <a:ext cx="164" cy="120"/>
                </a:xfrm>
                <a:custGeom>
                  <a:avLst/>
                  <a:gdLst>
                    <a:gd name="T0" fmla="*/ 0 w 26077"/>
                    <a:gd name="T1" fmla="*/ 0 h 32051"/>
                    <a:gd name="T2" fmla="*/ 0 w 26077"/>
                    <a:gd name="T3" fmla="*/ 0 h 32051"/>
                    <a:gd name="T4" fmla="*/ 0 w 26077"/>
                    <a:gd name="T5" fmla="*/ 0 h 32051"/>
                    <a:gd name="T6" fmla="*/ 0 60000 65536"/>
                    <a:gd name="T7" fmla="*/ 0 60000 65536"/>
                    <a:gd name="T8" fmla="*/ 0 60000 65536"/>
                    <a:gd name="T9" fmla="*/ 0 w 26077"/>
                    <a:gd name="T10" fmla="*/ 0 h 32051"/>
                    <a:gd name="T11" fmla="*/ 26077 w 26077"/>
                    <a:gd name="T12" fmla="*/ 32051 h 3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77" h="32051" fill="none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</a:path>
                    <a:path w="26077" h="32051" stroke="0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  <a:lnTo>
                        <a:pt x="4477" y="21600"/>
                      </a:lnTo>
                      <a:lnTo>
                        <a:pt x="0" y="46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9" name="Arc 22"/>
                <p:cNvSpPr>
                  <a:spLocks/>
                </p:cNvSpPr>
                <p:nvPr/>
              </p:nvSpPr>
              <p:spPr bwMode="auto">
                <a:xfrm>
                  <a:off x="1263" y="1938"/>
                  <a:ext cx="161" cy="118"/>
                </a:xfrm>
                <a:custGeom>
                  <a:avLst/>
                  <a:gdLst>
                    <a:gd name="T0" fmla="*/ 0 w 26034"/>
                    <a:gd name="T1" fmla="*/ 0 h 32133"/>
                    <a:gd name="T2" fmla="*/ 0 w 26034"/>
                    <a:gd name="T3" fmla="*/ 0 h 32133"/>
                    <a:gd name="T4" fmla="*/ 0 w 26034"/>
                    <a:gd name="T5" fmla="*/ 0 h 32133"/>
                    <a:gd name="T6" fmla="*/ 0 60000 65536"/>
                    <a:gd name="T7" fmla="*/ 0 60000 65536"/>
                    <a:gd name="T8" fmla="*/ 0 60000 65536"/>
                    <a:gd name="T9" fmla="*/ 0 w 26034"/>
                    <a:gd name="T10" fmla="*/ 0 h 32133"/>
                    <a:gd name="T11" fmla="*/ 26034 w 26034"/>
                    <a:gd name="T12" fmla="*/ 32133 h 321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34" h="32133" fill="none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</a:path>
                    <a:path w="26034" h="32133" stroke="0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  <a:lnTo>
                        <a:pt x="4434" y="21600"/>
                      </a:lnTo>
                      <a:lnTo>
                        <a:pt x="-1" y="45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0" name="Arc 23"/>
                <p:cNvSpPr>
                  <a:spLocks/>
                </p:cNvSpPr>
                <p:nvPr/>
              </p:nvSpPr>
              <p:spPr bwMode="auto">
                <a:xfrm>
                  <a:off x="1308" y="2056"/>
                  <a:ext cx="156" cy="119"/>
                </a:xfrm>
                <a:custGeom>
                  <a:avLst/>
                  <a:gdLst>
                    <a:gd name="T0" fmla="*/ 0 w 21600"/>
                    <a:gd name="T1" fmla="*/ 0 h 29154"/>
                    <a:gd name="T2" fmla="*/ 0 w 21600"/>
                    <a:gd name="T3" fmla="*/ 0 h 29154"/>
                    <a:gd name="T4" fmla="*/ 0 w 21600"/>
                    <a:gd name="T5" fmla="*/ 0 h 2915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154"/>
                    <a:gd name="T11" fmla="*/ 21600 w 21600"/>
                    <a:gd name="T12" fmla="*/ 29154 h 291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154" fill="none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</a:path>
                    <a:path w="21600" h="29154" stroke="0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  <a:lnTo>
                        <a:pt x="0" y="16866"/>
                      </a:lnTo>
                      <a:lnTo>
                        <a:pt x="134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1" name="Arc 24"/>
                <p:cNvSpPr>
                  <a:spLocks/>
                </p:cNvSpPr>
                <p:nvPr/>
              </p:nvSpPr>
              <p:spPr bwMode="auto">
                <a:xfrm>
                  <a:off x="1308" y="2057"/>
                  <a:ext cx="154" cy="117"/>
                </a:xfrm>
                <a:custGeom>
                  <a:avLst/>
                  <a:gdLst>
                    <a:gd name="T0" fmla="*/ 0 w 21600"/>
                    <a:gd name="T1" fmla="*/ 0 h 29302"/>
                    <a:gd name="T2" fmla="*/ 0 w 21600"/>
                    <a:gd name="T3" fmla="*/ 0 h 29302"/>
                    <a:gd name="T4" fmla="*/ 0 w 21600"/>
                    <a:gd name="T5" fmla="*/ 0 h 2930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302"/>
                    <a:gd name="T11" fmla="*/ 21600 w 21600"/>
                    <a:gd name="T12" fmla="*/ 29302 h 293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302" fill="none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</a:path>
                    <a:path w="21600" h="29302" stroke="0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  <a:lnTo>
                        <a:pt x="0" y="16931"/>
                      </a:lnTo>
                      <a:lnTo>
                        <a:pt x="13412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2" name="Arc 25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3" cy="172"/>
                </a:xfrm>
                <a:custGeom>
                  <a:avLst/>
                  <a:gdLst>
                    <a:gd name="T0" fmla="*/ 0 w 28724"/>
                    <a:gd name="T1" fmla="*/ 0 h 27592"/>
                    <a:gd name="T2" fmla="*/ 0 w 28724"/>
                    <a:gd name="T3" fmla="*/ 0 h 27592"/>
                    <a:gd name="T4" fmla="*/ 0 w 28724"/>
                    <a:gd name="T5" fmla="*/ 0 h 27592"/>
                    <a:gd name="T6" fmla="*/ 0 60000 65536"/>
                    <a:gd name="T7" fmla="*/ 0 60000 65536"/>
                    <a:gd name="T8" fmla="*/ 0 60000 65536"/>
                    <a:gd name="T9" fmla="*/ 0 w 28724"/>
                    <a:gd name="T10" fmla="*/ 0 h 27592"/>
                    <a:gd name="T11" fmla="*/ 28724 w 28724"/>
                    <a:gd name="T12" fmla="*/ 27592 h 275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4" h="27592" fill="none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</a:path>
                    <a:path w="28724" h="27592" stroke="0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  <a:lnTo>
                        <a:pt x="7124" y="5992"/>
                      </a:lnTo>
                      <a:lnTo>
                        <a:pt x="2787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3" name="Arc 26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0" cy="169"/>
                </a:xfrm>
                <a:custGeom>
                  <a:avLst/>
                  <a:gdLst>
                    <a:gd name="T0" fmla="*/ 0 w 28722"/>
                    <a:gd name="T1" fmla="*/ 0 h 27594"/>
                    <a:gd name="T2" fmla="*/ 0 w 28722"/>
                    <a:gd name="T3" fmla="*/ 0 h 27594"/>
                    <a:gd name="T4" fmla="*/ 0 w 28722"/>
                    <a:gd name="T5" fmla="*/ 0 h 27594"/>
                    <a:gd name="T6" fmla="*/ 0 60000 65536"/>
                    <a:gd name="T7" fmla="*/ 0 60000 65536"/>
                    <a:gd name="T8" fmla="*/ 0 60000 65536"/>
                    <a:gd name="T9" fmla="*/ 0 w 28722"/>
                    <a:gd name="T10" fmla="*/ 0 h 27594"/>
                    <a:gd name="T11" fmla="*/ 28722 w 28722"/>
                    <a:gd name="T12" fmla="*/ 27594 h 275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2" h="27594" fill="none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</a:path>
                    <a:path w="28722" h="27594" stroke="0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  <a:lnTo>
                        <a:pt x="7122" y="5994"/>
                      </a:lnTo>
                      <a:lnTo>
                        <a:pt x="27873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4" name="Arc 27"/>
                <p:cNvSpPr>
                  <a:spLocks/>
                </p:cNvSpPr>
                <p:nvPr/>
              </p:nvSpPr>
              <p:spPr bwMode="auto">
                <a:xfrm>
                  <a:off x="628" y="2055"/>
                  <a:ext cx="99" cy="165"/>
                </a:xfrm>
                <a:custGeom>
                  <a:avLst/>
                  <a:gdLst>
                    <a:gd name="T0" fmla="*/ 0 w 21600"/>
                    <a:gd name="T1" fmla="*/ 0 h 41258"/>
                    <a:gd name="T2" fmla="*/ 0 w 21600"/>
                    <a:gd name="T3" fmla="*/ 0 h 41258"/>
                    <a:gd name="T4" fmla="*/ 0 w 21600"/>
                    <a:gd name="T5" fmla="*/ 0 h 4125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58"/>
                    <a:gd name="T11" fmla="*/ 21600 w 21600"/>
                    <a:gd name="T12" fmla="*/ 41258 h 412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58" fill="none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</a:path>
                    <a:path w="21600" h="41258" stroke="0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  <a:lnTo>
                        <a:pt x="21600" y="21546"/>
                      </a:lnTo>
                      <a:lnTo>
                        <a:pt x="12768" y="412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5" name="Arc 28"/>
                <p:cNvSpPr>
                  <a:spLocks/>
                </p:cNvSpPr>
                <p:nvPr/>
              </p:nvSpPr>
              <p:spPr bwMode="auto">
                <a:xfrm>
                  <a:off x="630" y="2057"/>
                  <a:ext cx="97" cy="161"/>
                </a:xfrm>
                <a:custGeom>
                  <a:avLst/>
                  <a:gdLst>
                    <a:gd name="T0" fmla="*/ 0 w 21600"/>
                    <a:gd name="T1" fmla="*/ 0 h 41268"/>
                    <a:gd name="T2" fmla="*/ 0 w 21600"/>
                    <a:gd name="T3" fmla="*/ 0 h 41268"/>
                    <a:gd name="T4" fmla="*/ 0 w 21600"/>
                    <a:gd name="T5" fmla="*/ 0 h 4126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68"/>
                    <a:gd name="T11" fmla="*/ 21600 w 21600"/>
                    <a:gd name="T12" fmla="*/ 41268 h 4126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68" fill="none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</a:path>
                    <a:path w="21600" h="41268" stroke="0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  <a:lnTo>
                        <a:pt x="21600" y="21546"/>
                      </a:lnTo>
                      <a:lnTo>
                        <a:pt x="12790" y="4126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6" name="Arc 29"/>
                <p:cNvSpPr>
                  <a:spLocks/>
                </p:cNvSpPr>
                <p:nvPr/>
              </p:nvSpPr>
              <p:spPr bwMode="auto">
                <a:xfrm>
                  <a:off x="890" y="2279"/>
                  <a:ext cx="375" cy="100"/>
                </a:xfrm>
                <a:custGeom>
                  <a:avLst/>
                  <a:gdLst>
                    <a:gd name="T0" fmla="*/ 0 w 39085"/>
                    <a:gd name="T1" fmla="*/ 0 h 21600"/>
                    <a:gd name="T2" fmla="*/ 0 w 39085"/>
                    <a:gd name="T3" fmla="*/ 0 h 21600"/>
                    <a:gd name="T4" fmla="*/ 0 w 39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85"/>
                    <a:gd name="T10" fmla="*/ 0 h 21600"/>
                    <a:gd name="T11" fmla="*/ 39085 w 39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85" h="21600" fill="none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</a:path>
                    <a:path w="39085" h="21600" stroke="0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  <a:lnTo>
                        <a:pt x="21206" y="0"/>
                      </a:lnTo>
                      <a:lnTo>
                        <a:pt x="39085" y="1212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7" name="Arc 30"/>
                <p:cNvSpPr>
                  <a:spLocks/>
                </p:cNvSpPr>
                <p:nvPr/>
              </p:nvSpPr>
              <p:spPr bwMode="auto">
                <a:xfrm>
                  <a:off x="892" y="2279"/>
                  <a:ext cx="370" cy="98"/>
                </a:xfrm>
                <a:custGeom>
                  <a:avLst/>
                  <a:gdLst>
                    <a:gd name="T0" fmla="*/ 0 w 39018"/>
                    <a:gd name="T1" fmla="*/ 0 h 21600"/>
                    <a:gd name="T2" fmla="*/ 0 w 39018"/>
                    <a:gd name="T3" fmla="*/ 0 h 21600"/>
                    <a:gd name="T4" fmla="*/ 0 w 3901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18"/>
                    <a:gd name="T10" fmla="*/ 0 h 21600"/>
                    <a:gd name="T11" fmla="*/ 39018 w 3901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18" h="21600" fill="none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</a:path>
                    <a:path w="39018" h="21600" stroke="0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  <a:lnTo>
                        <a:pt x="21198" y="0"/>
                      </a:lnTo>
                      <a:lnTo>
                        <a:pt x="39017" y="1220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</p:grpSp>
        <p:graphicFrame>
          <p:nvGraphicFramePr>
            <p:cNvPr id="80899" name="Object 4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338896"/>
                </p:ext>
              </p:extLst>
            </p:nvPr>
          </p:nvGraphicFramePr>
          <p:xfrm>
            <a:off x="1538789" y="3733237"/>
            <a:ext cx="2219977" cy="1563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7" name="Photo Editor Photo" r:id="rId4" imgW="5668166" imgH="3990476" progId="MSPhotoEd.3">
                    <p:embed/>
                  </p:oleObj>
                </mc:Choice>
                <mc:Fallback>
                  <p:oleObj name="Photo Editor Photo" r:id="rId4" imgW="5668166" imgH="3990476" progId="MSPhotoEd.3">
                    <p:embed/>
                    <p:pic>
                      <p:nvPicPr>
                        <p:cNvPr id="80899" name="Object 4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8789" y="3733237"/>
                          <a:ext cx="2219977" cy="15639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00" name="Object 4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2793958"/>
                </p:ext>
              </p:extLst>
            </p:nvPr>
          </p:nvGraphicFramePr>
          <p:xfrm>
            <a:off x="1912747" y="1983877"/>
            <a:ext cx="1801652" cy="1335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8" name="Photo Editor Photo" r:id="rId6" imgW="3761905" imgH="2790476" progId="MSPhotoEd.3">
                    <p:embed/>
                  </p:oleObj>
                </mc:Choice>
                <mc:Fallback>
                  <p:oleObj name="Photo Editor Photo" r:id="rId6" imgW="3761905" imgH="2790476" progId="MSPhotoEd.3">
                    <p:embed/>
                    <p:pic>
                      <p:nvPicPr>
                        <p:cNvPr id="80900" name="Object 4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2747" y="1983877"/>
                          <a:ext cx="1801652" cy="13357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0901" name="Group 3"/>
            <p:cNvGrpSpPr>
              <a:grpSpLocks/>
            </p:cNvGrpSpPr>
            <p:nvPr/>
          </p:nvGrpSpPr>
          <p:grpSpPr bwMode="auto">
            <a:xfrm>
              <a:off x="9486970" y="2373679"/>
              <a:ext cx="1178917" cy="804959"/>
              <a:chOff x="1372" y="240"/>
              <a:chExt cx="836" cy="549"/>
            </a:xfrm>
          </p:grpSpPr>
          <p:grpSp>
            <p:nvGrpSpPr>
              <p:cNvPr id="81035" name="Group 4"/>
              <p:cNvGrpSpPr>
                <a:grpSpLocks/>
              </p:cNvGrpSpPr>
              <p:nvPr/>
            </p:nvGrpSpPr>
            <p:grpSpPr bwMode="auto">
              <a:xfrm>
                <a:off x="1372" y="240"/>
                <a:ext cx="833" cy="499"/>
                <a:chOff x="628" y="1878"/>
                <a:chExt cx="833" cy="499"/>
              </a:xfrm>
            </p:grpSpPr>
            <p:sp>
              <p:nvSpPr>
                <p:cNvPr id="81201" name="Oval 5"/>
                <p:cNvSpPr>
                  <a:spLocks noChangeArrowheads="1"/>
                </p:cNvSpPr>
                <p:nvPr/>
              </p:nvSpPr>
              <p:spPr bwMode="auto">
                <a:xfrm>
                  <a:off x="912" y="1878"/>
                  <a:ext cx="363" cy="20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2" name="Oval 6"/>
                <p:cNvSpPr>
                  <a:spLocks noChangeArrowheads="1"/>
                </p:cNvSpPr>
                <p:nvPr/>
              </p:nvSpPr>
              <p:spPr bwMode="auto">
                <a:xfrm>
                  <a:off x="713" y="1932"/>
                  <a:ext cx="278" cy="20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3" name="Oval 7"/>
                <p:cNvSpPr>
                  <a:spLocks noChangeArrowheads="1"/>
                </p:cNvSpPr>
                <p:nvPr/>
              </p:nvSpPr>
              <p:spPr bwMode="auto">
                <a:xfrm>
                  <a:off x="628" y="2056"/>
                  <a:ext cx="188" cy="169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4" name="Oval 8"/>
                <p:cNvSpPr>
                  <a:spLocks noChangeArrowheads="1"/>
                </p:cNvSpPr>
                <p:nvPr/>
              </p:nvSpPr>
              <p:spPr bwMode="auto">
                <a:xfrm>
                  <a:off x="685" y="2131"/>
                  <a:ext cx="282" cy="18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5" name="Oval 9"/>
                <p:cNvSpPr>
                  <a:spLocks noChangeArrowheads="1"/>
                </p:cNvSpPr>
                <p:nvPr/>
              </p:nvSpPr>
              <p:spPr bwMode="auto">
                <a:xfrm>
                  <a:off x="884" y="2161"/>
                  <a:ext cx="422" cy="21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6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938"/>
                  <a:ext cx="271" cy="16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7" name="Oval 11"/>
                <p:cNvSpPr>
                  <a:spLocks noChangeArrowheads="1"/>
                </p:cNvSpPr>
                <p:nvPr/>
              </p:nvSpPr>
              <p:spPr bwMode="auto">
                <a:xfrm>
                  <a:off x="1193" y="2042"/>
                  <a:ext cx="268" cy="163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8" name="Oval 12"/>
                <p:cNvSpPr>
                  <a:spLocks noChangeArrowheads="1"/>
                </p:cNvSpPr>
                <p:nvPr/>
              </p:nvSpPr>
              <p:spPr bwMode="auto">
                <a:xfrm>
                  <a:off x="1169" y="2076"/>
                  <a:ext cx="266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9" name="Oval 13"/>
                <p:cNvSpPr>
                  <a:spLocks noChangeArrowheads="1"/>
                </p:cNvSpPr>
                <p:nvPr/>
              </p:nvSpPr>
              <p:spPr bwMode="auto">
                <a:xfrm>
                  <a:off x="779" y="1996"/>
                  <a:ext cx="541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36" name="Group 14"/>
              <p:cNvGrpSpPr>
                <a:grpSpLocks/>
              </p:cNvGrpSpPr>
              <p:nvPr/>
            </p:nvGrpSpPr>
            <p:grpSpPr bwMode="auto">
              <a:xfrm>
                <a:off x="1372" y="286"/>
                <a:ext cx="836" cy="503"/>
                <a:chOff x="628" y="1876"/>
                <a:chExt cx="836" cy="503"/>
              </a:xfrm>
            </p:grpSpPr>
            <p:sp>
              <p:nvSpPr>
                <p:cNvPr id="81185" name="Arc 15"/>
                <p:cNvSpPr>
                  <a:spLocks/>
                </p:cNvSpPr>
                <p:nvPr/>
              </p:nvSpPr>
              <p:spPr bwMode="auto">
                <a:xfrm>
                  <a:off x="921" y="1876"/>
                  <a:ext cx="346" cy="104"/>
                </a:xfrm>
                <a:custGeom>
                  <a:avLst/>
                  <a:gdLst>
                    <a:gd name="T0" fmla="*/ 0 w 40736"/>
                    <a:gd name="T1" fmla="*/ 0 h 21600"/>
                    <a:gd name="T2" fmla="*/ 0 w 40736"/>
                    <a:gd name="T3" fmla="*/ 0 h 21600"/>
                    <a:gd name="T4" fmla="*/ 0 w 40736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736"/>
                    <a:gd name="T10" fmla="*/ 0 h 21600"/>
                    <a:gd name="T11" fmla="*/ 40736 w 40736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736" h="21600" fill="none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</a:path>
                    <a:path w="40736" h="21600" stroke="0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  <a:lnTo>
                        <a:pt x="20557" y="21600"/>
                      </a:lnTo>
                      <a:lnTo>
                        <a:pt x="0" y="1496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6" name="Arc 16"/>
                <p:cNvSpPr>
                  <a:spLocks/>
                </p:cNvSpPr>
                <p:nvPr/>
              </p:nvSpPr>
              <p:spPr bwMode="auto">
                <a:xfrm>
                  <a:off x="923" y="1878"/>
                  <a:ext cx="342" cy="102"/>
                </a:xfrm>
                <a:custGeom>
                  <a:avLst/>
                  <a:gdLst>
                    <a:gd name="T0" fmla="*/ 0 w 40698"/>
                    <a:gd name="T1" fmla="*/ 0 h 21600"/>
                    <a:gd name="T2" fmla="*/ 0 w 40698"/>
                    <a:gd name="T3" fmla="*/ 0 h 21600"/>
                    <a:gd name="T4" fmla="*/ 0 w 4069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698"/>
                    <a:gd name="T10" fmla="*/ 0 h 21600"/>
                    <a:gd name="T11" fmla="*/ 40698 w 4069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698" h="21600" fill="none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</a:path>
                    <a:path w="40698" h="21600" stroke="0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  <a:lnTo>
                        <a:pt x="20540" y="21600"/>
                      </a:lnTo>
                      <a:lnTo>
                        <a:pt x="-1" y="149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7" name="Arc 17"/>
                <p:cNvSpPr>
                  <a:spLocks/>
                </p:cNvSpPr>
                <p:nvPr/>
              </p:nvSpPr>
              <p:spPr bwMode="auto">
                <a:xfrm>
                  <a:off x="713" y="1930"/>
                  <a:ext cx="214" cy="126"/>
                </a:xfrm>
                <a:custGeom>
                  <a:avLst/>
                  <a:gdLst>
                    <a:gd name="T0" fmla="*/ 0 w 32990"/>
                    <a:gd name="T1" fmla="*/ 0 h 25945"/>
                    <a:gd name="T2" fmla="*/ 0 w 32990"/>
                    <a:gd name="T3" fmla="*/ 0 h 25945"/>
                    <a:gd name="T4" fmla="*/ 0 w 32990"/>
                    <a:gd name="T5" fmla="*/ 0 h 25945"/>
                    <a:gd name="T6" fmla="*/ 0 60000 65536"/>
                    <a:gd name="T7" fmla="*/ 0 60000 65536"/>
                    <a:gd name="T8" fmla="*/ 0 60000 65536"/>
                    <a:gd name="T9" fmla="*/ 0 w 32990"/>
                    <a:gd name="T10" fmla="*/ 0 h 25945"/>
                    <a:gd name="T11" fmla="*/ 32990 w 32990"/>
                    <a:gd name="T12" fmla="*/ 25945 h 259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90" h="25945" fill="none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</a:path>
                    <a:path w="32990" h="25945" stroke="0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  <a:lnTo>
                        <a:pt x="21600" y="21600"/>
                      </a:lnTo>
                      <a:lnTo>
                        <a:pt x="441" y="2594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8" name="Arc 18"/>
                <p:cNvSpPr>
                  <a:spLocks/>
                </p:cNvSpPr>
                <p:nvPr/>
              </p:nvSpPr>
              <p:spPr bwMode="auto">
                <a:xfrm>
                  <a:off x="715" y="1932"/>
                  <a:ext cx="211" cy="123"/>
                </a:xfrm>
                <a:custGeom>
                  <a:avLst/>
                  <a:gdLst>
                    <a:gd name="T0" fmla="*/ 0 w 32950"/>
                    <a:gd name="T1" fmla="*/ 0 h 25966"/>
                    <a:gd name="T2" fmla="*/ 0 w 32950"/>
                    <a:gd name="T3" fmla="*/ 0 h 25966"/>
                    <a:gd name="T4" fmla="*/ 0 w 32950"/>
                    <a:gd name="T5" fmla="*/ 0 h 25966"/>
                    <a:gd name="T6" fmla="*/ 0 60000 65536"/>
                    <a:gd name="T7" fmla="*/ 0 60000 65536"/>
                    <a:gd name="T8" fmla="*/ 0 60000 65536"/>
                    <a:gd name="T9" fmla="*/ 0 w 32950"/>
                    <a:gd name="T10" fmla="*/ 0 h 25966"/>
                    <a:gd name="T11" fmla="*/ 32950 w 32950"/>
                    <a:gd name="T12" fmla="*/ 25966 h 259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50" h="25966" fill="none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</a:path>
                    <a:path w="32950" h="25966" stroke="0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  <a:lnTo>
                        <a:pt x="21600" y="21600"/>
                      </a:lnTo>
                      <a:lnTo>
                        <a:pt x="445" y="2596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9" name="Arc 19"/>
                <p:cNvSpPr>
                  <a:spLocks/>
                </p:cNvSpPr>
                <p:nvPr/>
              </p:nvSpPr>
              <p:spPr bwMode="auto">
                <a:xfrm>
                  <a:off x="682" y="2217"/>
                  <a:ext cx="216" cy="99"/>
                </a:xfrm>
                <a:custGeom>
                  <a:avLst/>
                  <a:gdLst>
                    <a:gd name="T0" fmla="*/ 0 w 32074"/>
                    <a:gd name="T1" fmla="*/ 0 h 22517"/>
                    <a:gd name="T2" fmla="*/ 0 w 32074"/>
                    <a:gd name="T3" fmla="*/ 0 h 22517"/>
                    <a:gd name="T4" fmla="*/ 0 w 32074"/>
                    <a:gd name="T5" fmla="*/ 0 h 22517"/>
                    <a:gd name="T6" fmla="*/ 0 60000 65536"/>
                    <a:gd name="T7" fmla="*/ 0 60000 65536"/>
                    <a:gd name="T8" fmla="*/ 0 60000 65536"/>
                    <a:gd name="T9" fmla="*/ 0 w 32074"/>
                    <a:gd name="T10" fmla="*/ 0 h 22517"/>
                    <a:gd name="T11" fmla="*/ 32074 w 32074"/>
                    <a:gd name="T12" fmla="*/ 22517 h 225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74" h="22517" fill="none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</a:path>
                    <a:path w="32074" h="22517" stroke="0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  <a:lnTo>
                        <a:pt x="21600" y="917"/>
                      </a:lnTo>
                      <a:lnTo>
                        <a:pt x="32073" y="198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0" name="Arc 20"/>
                <p:cNvSpPr>
                  <a:spLocks/>
                </p:cNvSpPr>
                <p:nvPr/>
              </p:nvSpPr>
              <p:spPr bwMode="auto">
                <a:xfrm>
                  <a:off x="684" y="2217"/>
                  <a:ext cx="213" cy="96"/>
                </a:xfrm>
                <a:custGeom>
                  <a:avLst/>
                  <a:gdLst>
                    <a:gd name="T0" fmla="*/ 0 w 32013"/>
                    <a:gd name="T1" fmla="*/ 0 h 22524"/>
                    <a:gd name="T2" fmla="*/ 0 w 32013"/>
                    <a:gd name="T3" fmla="*/ 0 h 22524"/>
                    <a:gd name="T4" fmla="*/ 0 w 32013"/>
                    <a:gd name="T5" fmla="*/ 0 h 22524"/>
                    <a:gd name="T6" fmla="*/ 0 60000 65536"/>
                    <a:gd name="T7" fmla="*/ 0 60000 65536"/>
                    <a:gd name="T8" fmla="*/ 0 60000 65536"/>
                    <a:gd name="T9" fmla="*/ 0 w 32013"/>
                    <a:gd name="T10" fmla="*/ 0 h 22524"/>
                    <a:gd name="T11" fmla="*/ 32013 w 32013"/>
                    <a:gd name="T12" fmla="*/ 22524 h 2252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13" h="22524" fill="none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</a:path>
                    <a:path w="32013" h="22524" stroke="0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  <a:lnTo>
                        <a:pt x="21600" y="924"/>
                      </a:lnTo>
                      <a:lnTo>
                        <a:pt x="32013" y="198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1" name="Arc 21"/>
                <p:cNvSpPr>
                  <a:spLocks/>
                </p:cNvSpPr>
                <p:nvPr/>
              </p:nvSpPr>
              <p:spPr bwMode="auto">
                <a:xfrm>
                  <a:off x="1262" y="1936"/>
                  <a:ext cx="164" cy="120"/>
                </a:xfrm>
                <a:custGeom>
                  <a:avLst/>
                  <a:gdLst>
                    <a:gd name="T0" fmla="*/ 0 w 26077"/>
                    <a:gd name="T1" fmla="*/ 0 h 32051"/>
                    <a:gd name="T2" fmla="*/ 0 w 26077"/>
                    <a:gd name="T3" fmla="*/ 0 h 32051"/>
                    <a:gd name="T4" fmla="*/ 0 w 26077"/>
                    <a:gd name="T5" fmla="*/ 0 h 32051"/>
                    <a:gd name="T6" fmla="*/ 0 60000 65536"/>
                    <a:gd name="T7" fmla="*/ 0 60000 65536"/>
                    <a:gd name="T8" fmla="*/ 0 60000 65536"/>
                    <a:gd name="T9" fmla="*/ 0 w 26077"/>
                    <a:gd name="T10" fmla="*/ 0 h 32051"/>
                    <a:gd name="T11" fmla="*/ 26077 w 26077"/>
                    <a:gd name="T12" fmla="*/ 32051 h 3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77" h="32051" fill="none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</a:path>
                    <a:path w="26077" h="32051" stroke="0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  <a:lnTo>
                        <a:pt x="4477" y="21600"/>
                      </a:lnTo>
                      <a:lnTo>
                        <a:pt x="0" y="46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2" name="Arc 22"/>
                <p:cNvSpPr>
                  <a:spLocks/>
                </p:cNvSpPr>
                <p:nvPr/>
              </p:nvSpPr>
              <p:spPr bwMode="auto">
                <a:xfrm>
                  <a:off x="1263" y="1938"/>
                  <a:ext cx="161" cy="118"/>
                </a:xfrm>
                <a:custGeom>
                  <a:avLst/>
                  <a:gdLst>
                    <a:gd name="T0" fmla="*/ 0 w 26034"/>
                    <a:gd name="T1" fmla="*/ 0 h 32133"/>
                    <a:gd name="T2" fmla="*/ 0 w 26034"/>
                    <a:gd name="T3" fmla="*/ 0 h 32133"/>
                    <a:gd name="T4" fmla="*/ 0 w 26034"/>
                    <a:gd name="T5" fmla="*/ 0 h 32133"/>
                    <a:gd name="T6" fmla="*/ 0 60000 65536"/>
                    <a:gd name="T7" fmla="*/ 0 60000 65536"/>
                    <a:gd name="T8" fmla="*/ 0 60000 65536"/>
                    <a:gd name="T9" fmla="*/ 0 w 26034"/>
                    <a:gd name="T10" fmla="*/ 0 h 32133"/>
                    <a:gd name="T11" fmla="*/ 26034 w 26034"/>
                    <a:gd name="T12" fmla="*/ 32133 h 321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34" h="32133" fill="none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</a:path>
                    <a:path w="26034" h="32133" stroke="0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  <a:lnTo>
                        <a:pt x="4434" y="21600"/>
                      </a:lnTo>
                      <a:lnTo>
                        <a:pt x="-1" y="45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3" name="Arc 23"/>
                <p:cNvSpPr>
                  <a:spLocks/>
                </p:cNvSpPr>
                <p:nvPr/>
              </p:nvSpPr>
              <p:spPr bwMode="auto">
                <a:xfrm>
                  <a:off x="1308" y="2056"/>
                  <a:ext cx="156" cy="119"/>
                </a:xfrm>
                <a:custGeom>
                  <a:avLst/>
                  <a:gdLst>
                    <a:gd name="T0" fmla="*/ 0 w 21600"/>
                    <a:gd name="T1" fmla="*/ 0 h 29154"/>
                    <a:gd name="T2" fmla="*/ 0 w 21600"/>
                    <a:gd name="T3" fmla="*/ 0 h 29154"/>
                    <a:gd name="T4" fmla="*/ 0 w 21600"/>
                    <a:gd name="T5" fmla="*/ 0 h 2915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154"/>
                    <a:gd name="T11" fmla="*/ 21600 w 21600"/>
                    <a:gd name="T12" fmla="*/ 29154 h 291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154" fill="none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</a:path>
                    <a:path w="21600" h="29154" stroke="0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  <a:lnTo>
                        <a:pt x="0" y="16866"/>
                      </a:lnTo>
                      <a:lnTo>
                        <a:pt x="134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4" name="Arc 24"/>
                <p:cNvSpPr>
                  <a:spLocks/>
                </p:cNvSpPr>
                <p:nvPr/>
              </p:nvSpPr>
              <p:spPr bwMode="auto">
                <a:xfrm>
                  <a:off x="1308" y="2057"/>
                  <a:ext cx="154" cy="117"/>
                </a:xfrm>
                <a:custGeom>
                  <a:avLst/>
                  <a:gdLst>
                    <a:gd name="T0" fmla="*/ 0 w 21600"/>
                    <a:gd name="T1" fmla="*/ 0 h 29302"/>
                    <a:gd name="T2" fmla="*/ 0 w 21600"/>
                    <a:gd name="T3" fmla="*/ 0 h 29302"/>
                    <a:gd name="T4" fmla="*/ 0 w 21600"/>
                    <a:gd name="T5" fmla="*/ 0 h 2930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302"/>
                    <a:gd name="T11" fmla="*/ 21600 w 21600"/>
                    <a:gd name="T12" fmla="*/ 29302 h 293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302" fill="none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</a:path>
                    <a:path w="21600" h="29302" stroke="0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  <a:lnTo>
                        <a:pt x="0" y="16931"/>
                      </a:lnTo>
                      <a:lnTo>
                        <a:pt x="13412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5" name="Arc 25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3" cy="172"/>
                </a:xfrm>
                <a:custGeom>
                  <a:avLst/>
                  <a:gdLst>
                    <a:gd name="T0" fmla="*/ 0 w 28724"/>
                    <a:gd name="T1" fmla="*/ 0 h 27592"/>
                    <a:gd name="T2" fmla="*/ 0 w 28724"/>
                    <a:gd name="T3" fmla="*/ 0 h 27592"/>
                    <a:gd name="T4" fmla="*/ 0 w 28724"/>
                    <a:gd name="T5" fmla="*/ 0 h 27592"/>
                    <a:gd name="T6" fmla="*/ 0 60000 65536"/>
                    <a:gd name="T7" fmla="*/ 0 60000 65536"/>
                    <a:gd name="T8" fmla="*/ 0 60000 65536"/>
                    <a:gd name="T9" fmla="*/ 0 w 28724"/>
                    <a:gd name="T10" fmla="*/ 0 h 27592"/>
                    <a:gd name="T11" fmla="*/ 28724 w 28724"/>
                    <a:gd name="T12" fmla="*/ 27592 h 275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4" h="27592" fill="none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</a:path>
                    <a:path w="28724" h="27592" stroke="0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  <a:lnTo>
                        <a:pt x="7124" y="5992"/>
                      </a:lnTo>
                      <a:lnTo>
                        <a:pt x="2787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6" name="Arc 26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0" cy="169"/>
                </a:xfrm>
                <a:custGeom>
                  <a:avLst/>
                  <a:gdLst>
                    <a:gd name="T0" fmla="*/ 0 w 28722"/>
                    <a:gd name="T1" fmla="*/ 0 h 27594"/>
                    <a:gd name="T2" fmla="*/ 0 w 28722"/>
                    <a:gd name="T3" fmla="*/ 0 h 27594"/>
                    <a:gd name="T4" fmla="*/ 0 w 28722"/>
                    <a:gd name="T5" fmla="*/ 0 h 27594"/>
                    <a:gd name="T6" fmla="*/ 0 60000 65536"/>
                    <a:gd name="T7" fmla="*/ 0 60000 65536"/>
                    <a:gd name="T8" fmla="*/ 0 60000 65536"/>
                    <a:gd name="T9" fmla="*/ 0 w 28722"/>
                    <a:gd name="T10" fmla="*/ 0 h 27594"/>
                    <a:gd name="T11" fmla="*/ 28722 w 28722"/>
                    <a:gd name="T12" fmla="*/ 27594 h 275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2" h="27594" fill="none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</a:path>
                    <a:path w="28722" h="27594" stroke="0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  <a:lnTo>
                        <a:pt x="7122" y="5994"/>
                      </a:lnTo>
                      <a:lnTo>
                        <a:pt x="27873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7" name="Arc 27"/>
                <p:cNvSpPr>
                  <a:spLocks/>
                </p:cNvSpPr>
                <p:nvPr/>
              </p:nvSpPr>
              <p:spPr bwMode="auto">
                <a:xfrm>
                  <a:off x="628" y="2055"/>
                  <a:ext cx="99" cy="165"/>
                </a:xfrm>
                <a:custGeom>
                  <a:avLst/>
                  <a:gdLst>
                    <a:gd name="T0" fmla="*/ 0 w 21600"/>
                    <a:gd name="T1" fmla="*/ 0 h 41258"/>
                    <a:gd name="T2" fmla="*/ 0 w 21600"/>
                    <a:gd name="T3" fmla="*/ 0 h 41258"/>
                    <a:gd name="T4" fmla="*/ 0 w 21600"/>
                    <a:gd name="T5" fmla="*/ 0 h 4125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58"/>
                    <a:gd name="T11" fmla="*/ 21600 w 21600"/>
                    <a:gd name="T12" fmla="*/ 41258 h 412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58" fill="none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</a:path>
                    <a:path w="21600" h="41258" stroke="0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  <a:lnTo>
                        <a:pt x="21600" y="21546"/>
                      </a:lnTo>
                      <a:lnTo>
                        <a:pt x="12768" y="412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8" name="Arc 28"/>
                <p:cNvSpPr>
                  <a:spLocks/>
                </p:cNvSpPr>
                <p:nvPr/>
              </p:nvSpPr>
              <p:spPr bwMode="auto">
                <a:xfrm>
                  <a:off x="630" y="2057"/>
                  <a:ext cx="97" cy="161"/>
                </a:xfrm>
                <a:custGeom>
                  <a:avLst/>
                  <a:gdLst>
                    <a:gd name="T0" fmla="*/ 0 w 21600"/>
                    <a:gd name="T1" fmla="*/ 0 h 41268"/>
                    <a:gd name="T2" fmla="*/ 0 w 21600"/>
                    <a:gd name="T3" fmla="*/ 0 h 41268"/>
                    <a:gd name="T4" fmla="*/ 0 w 21600"/>
                    <a:gd name="T5" fmla="*/ 0 h 4126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68"/>
                    <a:gd name="T11" fmla="*/ 21600 w 21600"/>
                    <a:gd name="T12" fmla="*/ 41268 h 4126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68" fill="none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</a:path>
                    <a:path w="21600" h="41268" stroke="0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  <a:lnTo>
                        <a:pt x="21600" y="21546"/>
                      </a:lnTo>
                      <a:lnTo>
                        <a:pt x="12790" y="4126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9" name="Arc 29"/>
                <p:cNvSpPr>
                  <a:spLocks/>
                </p:cNvSpPr>
                <p:nvPr/>
              </p:nvSpPr>
              <p:spPr bwMode="auto">
                <a:xfrm>
                  <a:off x="890" y="2279"/>
                  <a:ext cx="375" cy="100"/>
                </a:xfrm>
                <a:custGeom>
                  <a:avLst/>
                  <a:gdLst>
                    <a:gd name="T0" fmla="*/ 0 w 39085"/>
                    <a:gd name="T1" fmla="*/ 0 h 21600"/>
                    <a:gd name="T2" fmla="*/ 0 w 39085"/>
                    <a:gd name="T3" fmla="*/ 0 h 21600"/>
                    <a:gd name="T4" fmla="*/ 0 w 39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85"/>
                    <a:gd name="T10" fmla="*/ 0 h 21600"/>
                    <a:gd name="T11" fmla="*/ 39085 w 39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85" h="21600" fill="none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</a:path>
                    <a:path w="39085" h="21600" stroke="0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  <a:lnTo>
                        <a:pt x="21206" y="0"/>
                      </a:lnTo>
                      <a:lnTo>
                        <a:pt x="39085" y="1212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00" name="Arc 30"/>
                <p:cNvSpPr>
                  <a:spLocks/>
                </p:cNvSpPr>
                <p:nvPr/>
              </p:nvSpPr>
              <p:spPr bwMode="auto">
                <a:xfrm>
                  <a:off x="892" y="2279"/>
                  <a:ext cx="370" cy="98"/>
                </a:xfrm>
                <a:custGeom>
                  <a:avLst/>
                  <a:gdLst>
                    <a:gd name="T0" fmla="*/ 0 w 39018"/>
                    <a:gd name="T1" fmla="*/ 0 h 21600"/>
                    <a:gd name="T2" fmla="*/ 0 w 39018"/>
                    <a:gd name="T3" fmla="*/ 0 h 21600"/>
                    <a:gd name="T4" fmla="*/ 0 w 3901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18"/>
                    <a:gd name="T10" fmla="*/ 0 h 21600"/>
                    <a:gd name="T11" fmla="*/ 39018 w 3901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18" h="21600" fill="none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</a:path>
                    <a:path w="39018" h="21600" stroke="0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  <a:lnTo>
                        <a:pt x="21198" y="0"/>
                      </a:lnTo>
                      <a:lnTo>
                        <a:pt x="39017" y="1220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  <p:sp>
            <p:nvSpPr>
              <p:cNvPr id="81037" name="Freeform 31"/>
              <p:cNvSpPr>
                <a:spLocks/>
              </p:cNvSpPr>
              <p:nvPr/>
            </p:nvSpPr>
            <p:spPr bwMode="auto">
              <a:xfrm>
                <a:off x="1628" y="398"/>
                <a:ext cx="365" cy="183"/>
              </a:xfrm>
              <a:custGeom>
                <a:avLst/>
                <a:gdLst>
                  <a:gd name="T0" fmla="*/ 0 w 1460"/>
                  <a:gd name="T1" fmla="*/ 0 h 730"/>
                  <a:gd name="T2" fmla="*/ 0 w 1460"/>
                  <a:gd name="T3" fmla="*/ 0 h 730"/>
                  <a:gd name="T4" fmla="*/ 0 w 1460"/>
                  <a:gd name="T5" fmla="*/ 0 h 730"/>
                  <a:gd name="T6" fmla="*/ 0 w 1460"/>
                  <a:gd name="T7" fmla="*/ 0 h 7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60"/>
                  <a:gd name="T13" fmla="*/ 0 h 730"/>
                  <a:gd name="T14" fmla="*/ 1460 w 1460"/>
                  <a:gd name="T15" fmla="*/ 730 h 7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60" h="730">
                    <a:moveTo>
                      <a:pt x="177" y="0"/>
                    </a:moveTo>
                    <a:lnTo>
                      <a:pt x="1460" y="0"/>
                    </a:lnTo>
                    <a:lnTo>
                      <a:pt x="726" y="730"/>
                    </a:lnTo>
                    <a:lnTo>
                      <a:pt x="0" y="8"/>
                    </a:lnTo>
                  </a:path>
                </a:pathLst>
              </a:custGeom>
              <a:noFill/>
              <a:ln w="9525">
                <a:solidFill>
                  <a:srgbClr val="CF0E3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grpSp>
            <p:nvGrpSpPr>
              <p:cNvPr id="81038" name="Group 32"/>
              <p:cNvGrpSpPr>
                <a:grpSpLocks/>
              </p:cNvGrpSpPr>
              <p:nvPr/>
            </p:nvGrpSpPr>
            <p:grpSpPr bwMode="auto">
              <a:xfrm>
                <a:off x="1927" y="332"/>
                <a:ext cx="171" cy="169"/>
                <a:chOff x="1179" y="1966"/>
                <a:chExt cx="171" cy="169"/>
              </a:xfrm>
            </p:grpSpPr>
            <p:sp>
              <p:nvSpPr>
                <p:cNvPr id="81165" name="Freeform 33"/>
                <p:cNvSpPr>
                  <a:spLocks/>
                </p:cNvSpPr>
                <p:nvPr/>
              </p:nvSpPr>
              <p:spPr bwMode="auto">
                <a:xfrm>
                  <a:off x="1203" y="2068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7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66" name="Freeform 34"/>
                <p:cNvSpPr>
                  <a:spLocks/>
                </p:cNvSpPr>
                <p:nvPr/>
              </p:nvSpPr>
              <p:spPr bwMode="auto">
                <a:xfrm>
                  <a:off x="1205" y="2070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7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67" name="Rectangle 35"/>
                <p:cNvSpPr>
                  <a:spLocks noChangeArrowheads="1"/>
                </p:cNvSpPr>
                <p:nvPr/>
              </p:nvSpPr>
              <p:spPr bwMode="auto">
                <a:xfrm>
                  <a:off x="1203" y="2086"/>
                  <a:ext cx="129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8" name="Rectangle 36"/>
                <p:cNvSpPr>
                  <a:spLocks noChangeArrowheads="1"/>
                </p:cNvSpPr>
                <p:nvPr/>
              </p:nvSpPr>
              <p:spPr bwMode="auto">
                <a:xfrm>
                  <a:off x="1204" y="2087"/>
                  <a:ext cx="127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9" name="Freeform 37"/>
                <p:cNvSpPr>
                  <a:spLocks/>
                </p:cNvSpPr>
                <p:nvPr/>
              </p:nvSpPr>
              <p:spPr bwMode="auto">
                <a:xfrm>
                  <a:off x="1332" y="2068"/>
                  <a:ext cx="16" cy="40"/>
                </a:xfrm>
                <a:custGeom>
                  <a:avLst/>
                  <a:gdLst>
                    <a:gd name="T0" fmla="*/ 0 w 64"/>
                    <a:gd name="T1" fmla="*/ 0 h 160"/>
                    <a:gd name="T2" fmla="*/ 0 w 64"/>
                    <a:gd name="T3" fmla="*/ 0 h 160"/>
                    <a:gd name="T4" fmla="*/ 0 w 64"/>
                    <a:gd name="T5" fmla="*/ 0 h 160"/>
                    <a:gd name="T6" fmla="*/ 0 w 64"/>
                    <a:gd name="T7" fmla="*/ 0 h 160"/>
                    <a:gd name="T8" fmla="*/ 0 w 64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60"/>
                    <a:gd name="T17" fmla="*/ 64 w 64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60">
                      <a:moveTo>
                        <a:pt x="0" y="160"/>
                      </a:moveTo>
                      <a:lnTo>
                        <a:pt x="64" y="96"/>
                      </a:lnTo>
                      <a:lnTo>
                        <a:pt x="64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0" name="Freeform 38"/>
                <p:cNvSpPr>
                  <a:spLocks/>
                </p:cNvSpPr>
                <p:nvPr/>
              </p:nvSpPr>
              <p:spPr bwMode="auto">
                <a:xfrm>
                  <a:off x="1332" y="2068"/>
                  <a:ext cx="16" cy="40"/>
                </a:xfrm>
                <a:custGeom>
                  <a:avLst/>
                  <a:gdLst>
                    <a:gd name="T0" fmla="*/ 0 w 64"/>
                    <a:gd name="T1" fmla="*/ 0 h 160"/>
                    <a:gd name="T2" fmla="*/ 0 w 64"/>
                    <a:gd name="T3" fmla="*/ 0 h 160"/>
                    <a:gd name="T4" fmla="*/ 0 w 64"/>
                    <a:gd name="T5" fmla="*/ 0 h 160"/>
                    <a:gd name="T6" fmla="*/ 0 w 64"/>
                    <a:gd name="T7" fmla="*/ 0 h 160"/>
                    <a:gd name="T8" fmla="*/ 0 w 64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60"/>
                    <a:gd name="T17" fmla="*/ 64 w 64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60">
                      <a:moveTo>
                        <a:pt x="0" y="160"/>
                      </a:moveTo>
                      <a:lnTo>
                        <a:pt x="64" y="96"/>
                      </a:lnTo>
                      <a:lnTo>
                        <a:pt x="64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1" name="Freeform 39"/>
                <p:cNvSpPr>
                  <a:spLocks/>
                </p:cNvSpPr>
                <p:nvPr/>
              </p:nvSpPr>
              <p:spPr bwMode="auto">
                <a:xfrm>
                  <a:off x="1207" y="2068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2" name="Freeform 40"/>
                <p:cNvSpPr>
                  <a:spLocks/>
                </p:cNvSpPr>
                <p:nvPr/>
              </p:nvSpPr>
              <p:spPr bwMode="auto">
                <a:xfrm>
                  <a:off x="1207" y="2068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3" name="Freeform 41"/>
                <p:cNvSpPr>
                  <a:spLocks/>
                </p:cNvSpPr>
                <p:nvPr/>
              </p:nvSpPr>
              <p:spPr bwMode="auto">
                <a:xfrm>
                  <a:off x="1205" y="1966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9" y="0"/>
                      </a:lnTo>
                      <a:lnTo>
                        <a:pt x="565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4" name="Freeform 42"/>
                <p:cNvSpPr>
                  <a:spLocks/>
                </p:cNvSpPr>
                <p:nvPr/>
              </p:nvSpPr>
              <p:spPr bwMode="auto">
                <a:xfrm>
                  <a:off x="1205" y="1966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9" y="0"/>
                      </a:lnTo>
                      <a:lnTo>
                        <a:pt x="565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5" name="Rectangle 43"/>
                <p:cNvSpPr>
                  <a:spLocks noChangeArrowheads="1"/>
                </p:cNvSpPr>
                <p:nvPr/>
              </p:nvSpPr>
              <p:spPr bwMode="auto">
                <a:xfrm>
                  <a:off x="1206" y="1981"/>
                  <a:ext cx="127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76" name="Rectangle 44"/>
                <p:cNvSpPr>
                  <a:spLocks noChangeArrowheads="1"/>
                </p:cNvSpPr>
                <p:nvPr/>
              </p:nvSpPr>
              <p:spPr bwMode="auto">
                <a:xfrm>
                  <a:off x="1216" y="1993"/>
                  <a:ext cx="105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77" name="Freeform 45"/>
                <p:cNvSpPr>
                  <a:spLocks/>
                </p:cNvSpPr>
                <p:nvPr/>
              </p:nvSpPr>
              <p:spPr bwMode="auto">
                <a:xfrm>
                  <a:off x="1332" y="1966"/>
                  <a:ext cx="14" cy="112"/>
                </a:xfrm>
                <a:custGeom>
                  <a:avLst/>
                  <a:gdLst>
                    <a:gd name="T0" fmla="*/ 0 w 56"/>
                    <a:gd name="T1" fmla="*/ 0 h 449"/>
                    <a:gd name="T2" fmla="*/ 0 w 56"/>
                    <a:gd name="T3" fmla="*/ 0 h 449"/>
                    <a:gd name="T4" fmla="*/ 0 w 56"/>
                    <a:gd name="T5" fmla="*/ 0 h 449"/>
                    <a:gd name="T6" fmla="*/ 0 w 56"/>
                    <a:gd name="T7" fmla="*/ 0 h 449"/>
                    <a:gd name="T8" fmla="*/ 0 w 56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49"/>
                    <a:gd name="T17" fmla="*/ 56 w 56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49">
                      <a:moveTo>
                        <a:pt x="0" y="449"/>
                      </a:moveTo>
                      <a:lnTo>
                        <a:pt x="56" y="401"/>
                      </a:lnTo>
                      <a:lnTo>
                        <a:pt x="56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8" name="Freeform 46"/>
                <p:cNvSpPr>
                  <a:spLocks/>
                </p:cNvSpPr>
                <p:nvPr/>
              </p:nvSpPr>
              <p:spPr bwMode="auto">
                <a:xfrm>
                  <a:off x="1332" y="1966"/>
                  <a:ext cx="14" cy="112"/>
                </a:xfrm>
                <a:custGeom>
                  <a:avLst/>
                  <a:gdLst>
                    <a:gd name="T0" fmla="*/ 0 w 56"/>
                    <a:gd name="T1" fmla="*/ 0 h 449"/>
                    <a:gd name="T2" fmla="*/ 0 w 56"/>
                    <a:gd name="T3" fmla="*/ 0 h 449"/>
                    <a:gd name="T4" fmla="*/ 0 w 56"/>
                    <a:gd name="T5" fmla="*/ 0 h 449"/>
                    <a:gd name="T6" fmla="*/ 0 w 56"/>
                    <a:gd name="T7" fmla="*/ 0 h 449"/>
                    <a:gd name="T8" fmla="*/ 0 w 56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49"/>
                    <a:gd name="T17" fmla="*/ 56 w 56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49">
                      <a:moveTo>
                        <a:pt x="0" y="449"/>
                      </a:moveTo>
                      <a:lnTo>
                        <a:pt x="56" y="401"/>
                      </a:lnTo>
                      <a:lnTo>
                        <a:pt x="56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9" name="Freeform 47"/>
                <p:cNvSpPr>
                  <a:spLocks/>
                </p:cNvSpPr>
                <p:nvPr/>
              </p:nvSpPr>
              <p:spPr bwMode="auto">
                <a:xfrm>
                  <a:off x="1179" y="2104"/>
                  <a:ext cx="159" cy="25"/>
                </a:xfrm>
                <a:custGeom>
                  <a:avLst/>
                  <a:gdLst>
                    <a:gd name="T0" fmla="*/ 0 w 638"/>
                    <a:gd name="T1" fmla="*/ 0 h 96"/>
                    <a:gd name="T2" fmla="*/ 0 w 638"/>
                    <a:gd name="T3" fmla="*/ 0 h 96"/>
                    <a:gd name="T4" fmla="*/ 0 w 638"/>
                    <a:gd name="T5" fmla="*/ 0 h 96"/>
                    <a:gd name="T6" fmla="*/ 0 w 638"/>
                    <a:gd name="T7" fmla="*/ 0 h 96"/>
                    <a:gd name="T8" fmla="*/ 0 w 638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8"/>
                    <a:gd name="T16" fmla="*/ 0 h 96"/>
                    <a:gd name="T17" fmla="*/ 638 w 638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8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8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0" name="Freeform 48"/>
                <p:cNvSpPr>
                  <a:spLocks/>
                </p:cNvSpPr>
                <p:nvPr/>
              </p:nvSpPr>
              <p:spPr bwMode="auto">
                <a:xfrm>
                  <a:off x="1179" y="2104"/>
                  <a:ext cx="159" cy="25"/>
                </a:xfrm>
                <a:custGeom>
                  <a:avLst/>
                  <a:gdLst>
                    <a:gd name="T0" fmla="*/ 0 w 638"/>
                    <a:gd name="T1" fmla="*/ 0 h 96"/>
                    <a:gd name="T2" fmla="*/ 0 w 638"/>
                    <a:gd name="T3" fmla="*/ 0 h 96"/>
                    <a:gd name="T4" fmla="*/ 0 w 638"/>
                    <a:gd name="T5" fmla="*/ 0 h 96"/>
                    <a:gd name="T6" fmla="*/ 0 w 638"/>
                    <a:gd name="T7" fmla="*/ 0 h 96"/>
                    <a:gd name="T8" fmla="*/ 0 w 638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8"/>
                    <a:gd name="T16" fmla="*/ 0 h 96"/>
                    <a:gd name="T17" fmla="*/ 638 w 638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8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8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1" name="Freeform 49"/>
                <p:cNvSpPr>
                  <a:spLocks/>
                </p:cNvSpPr>
                <p:nvPr/>
              </p:nvSpPr>
              <p:spPr bwMode="auto">
                <a:xfrm>
                  <a:off x="1318" y="2104"/>
                  <a:ext cx="20" cy="31"/>
                </a:xfrm>
                <a:custGeom>
                  <a:avLst/>
                  <a:gdLst>
                    <a:gd name="T0" fmla="*/ 0 w 81"/>
                    <a:gd name="T1" fmla="*/ 0 h 120"/>
                    <a:gd name="T2" fmla="*/ 0 w 81"/>
                    <a:gd name="T3" fmla="*/ 0 h 120"/>
                    <a:gd name="T4" fmla="*/ 0 w 81"/>
                    <a:gd name="T5" fmla="*/ 0 h 120"/>
                    <a:gd name="T6" fmla="*/ 0 w 81"/>
                    <a:gd name="T7" fmla="*/ 0 h 120"/>
                    <a:gd name="T8" fmla="*/ 0 w 81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120"/>
                    <a:gd name="T17" fmla="*/ 81 w 81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120">
                      <a:moveTo>
                        <a:pt x="0" y="120"/>
                      </a:moveTo>
                      <a:lnTo>
                        <a:pt x="81" y="40"/>
                      </a:lnTo>
                      <a:lnTo>
                        <a:pt x="81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2" name="Freeform 50"/>
                <p:cNvSpPr>
                  <a:spLocks/>
                </p:cNvSpPr>
                <p:nvPr/>
              </p:nvSpPr>
              <p:spPr bwMode="auto">
                <a:xfrm>
                  <a:off x="1318" y="2104"/>
                  <a:ext cx="20" cy="31"/>
                </a:xfrm>
                <a:custGeom>
                  <a:avLst/>
                  <a:gdLst>
                    <a:gd name="T0" fmla="*/ 0 w 81"/>
                    <a:gd name="T1" fmla="*/ 0 h 120"/>
                    <a:gd name="T2" fmla="*/ 0 w 81"/>
                    <a:gd name="T3" fmla="*/ 0 h 120"/>
                    <a:gd name="T4" fmla="*/ 0 w 81"/>
                    <a:gd name="T5" fmla="*/ 0 h 120"/>
                    <a:gd name="T6" fmla="*/ 0 w 81"/>
                    <a:gd name="T7" fmla="*/ 0 h 120"/>
                    <a:gd name="T8" fmla="*/ 0 w 81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120"/>
                    <a:gd name="T17" fmla="*/ 81 w 81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120">
                      <a:moveTo>
                        <a:pt x="0" y="120"/>
                      </a:moveTo>
                      <a:lnTo>
                        <a:pt x="81" y="40"/>
                      </a:lnTo>
                      <a:lnTo>
                        <a:pt x="81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3" name="Rectangle 51"/>
                <p:cNvSpPr>
                  <a:spLocks noChangeArrowheads="1"/>
                </p:cNvSpPr>
                <p:nvPr/>
              </p:nvSpPr>
              <p:spPr bwMode="auto">
                <a:xfrm>
                  <a:off x="1179" y="21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84" name="Rectangle 52"/>
                <p:cNvSpPr>
                  <a:spLocks noChangeArrowheads="1"/>
                </p:cNvSpPr>
                <p:nvPr/>
              </p:nvSpPr>
              <p:spPr bwMode="auto">
                <a:xfrm>
                  <a:off x="1180" y="21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39" name="Group 53"/>
              <p:cNvGrpSpPr>
                <a:grpSpLocks/>
              </p:cNvGrpSpPr>
              <p:nvPr/>
            </p:nvGrpSpPr>
            <p:grpSpPr bwMode="auto">
              <a:xfrm>
                <a:off x="1971" y="370"/>
                <a:ext cx="94" cy="56"/>
                <a:chOff x="1223" y="2004"/>
                <a:chExt cx="94" cy="56"/>
              </a:xfrm>
            </p:grpSpPr>
            <p:grpSp>
              <p:nvGrpSpPr>
                <p:cNvPr id="81138" name="Group 54"/>
                <p:cNvGrpSpPr>
                  <a:grpSpLocks/>
                </p:cNvGrpSpPr>
                <p:nvPr/>
              </p:nvGrpSpPr>
              <p:grpSpPr bwMode="auto">
                <a:xfrm>
                  <a:off x="1223" y="2004"/>
                  <a:ext cx="93" cy="56"/>
                  <a:chOff x="1223" y="2004"/>
                  <a:chExt cx="93" cy="56"/>
                </a:xfrm>
              </p:grpSpPr>
              <p:sp>
                <p:nvSpPr>
                  <p:cNvPr id="81156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1255" y="2004"/>
                    <a:ext cx="4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57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1233" y="2010"/>
                    <a:ext cx="3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5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223" y="2024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59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1229" y="2032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0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1251" y="2036"/>
                    <a:ext cx="49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1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1281" y="2010"/>
                    <a:ext cx="31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2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1285" y="2022"/>
                    <a:ext cx="31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3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1283" y="2026"/>
                    <a:ext cx="3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4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1239" y="2018"/>
                    <a:ext cx="6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</p:grpSp>
            <p:grpSp>
              <p:nvGrpSpPr>
                <p:cNvPr id="81139" name="Group 64"/>
                <p:cNvGrpSpPr>
                  <a:grpSpLocks/>
                </p:cNvGrpSpPr>
                <p:nvPr/>
              </p:nvGrpSpPr>
              <p:grpSpPr bwMode="auto">
                <a:xfrm>
                  <a:off x="1223" y="2004"/>
                  <a:ext cx="94" cy="56"/>
                  <a:chOff x="1223" y="2004"/>
                  <a:chExt cx="94" cy="56"/>
                </a:xfrm>
              </p:grpSpPr>
              <p:sp>
                <p:nvSpPr>
                  <p:cNvPr id="81140" name="Arc 65"/>
                  <p:cNvSpPr>
                    <a:spLocks/>
                  </p:cNvSpPr>
                  <p:nvPr/>
                </p:nvSpPr>
                <p:spPr bwMode="auto">
                  <a:xfrm>
                    <a:off x="1256" y="2004"/>
                    <a:ext cx="39" cy="12"/>
                  </a:xfrm>
                  <a:custGeom>
                    <a:avLst/>
                    <a:gdLst>
                      <a:gd name="T0" fmla="*/ 0 w 41085"/>
                      <a:gd name="T1" fmla="*/ 0 h 21600"/>
                      <a:gd name="T2" fmla="*/ 0 w 41085"/>
                      <a:gd name="T3" fmla="*/ 0 h 21600"/>
                      <a:gd name="T4" fmla="*/ 0 w 41085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085"/>
                      <a:gd name="T10" fmla="*/ 0 h 21600"/>
                      <a:gd name="T11" fmla="*/ 41085 w 41085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085" h="21600" fill="none" extrusionOk="0">
                        <a:moveTo>
                          <a:pt x="0" y="15905"/>
                        </a:moveTo>
                        <a:cubicBezTo>
                          <a:pt x="2567" y="6513"/>
                          <a:pt x="11099" y="-1"/>
                          <a:pt x="20836" y="0"/>
                        </a:cubicBezTo>
                        <a:cubicBezTo>
                          <a:pt x="29864" y="0"/>
                          <a:pt x="37941" y="5615"/>
                          <a:pt x="41084" y="14080"/>
                        </a:cubicBezTo>
                      </a:path>
                      <a:path w="41085" h="21600" stroke="0" extrusionOk="0">
                        <a:moveTo>
                          <a:pt x="0" y="15905"/>
                        </a:moveTo>
                        <a:cubicBezTo>
                          <a:pt x="2567" y="6513"/>
                          <a:pt x="11099" y="-1"/>
                          <a:pt x="20836" y="0"/>
                        </a:cubicBezTo>
                        <a:cubicBezTo>
                          <a:pt x="29864" y="0"/>
                          <a:pt x="37941" y="5615"/>
                          <a:pt x="41084" y="14080"/>
                        </a:cubicBezTo>
                        <a:lnTo>
                          <a:pt x="20836" y="21600"/>
                        </a:lnTo>
                        <a:lnTo>
                          <a:pt x="0" y="1590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1" name="Arc 66"/>
                  <p:cNvSpPr>
                    <a:spLocks/>
                  </p:cNvSpPr>
                  <p:nvPr/>
                </p:nvSpPr>
                <p:spPr bwMode="auto">
                  <a:xfrm>
                    <a:off x="1257" y="2005"/>
                    <a:ext cx="37" cy="11"/>
                  </a:xfrm>
                  <a:custGeom>
                    <a:avLst/>
                    <a:gdLst>
                      <a:gd name="T0" fmla="*/ 0 w 40935"/>
                      <a:gd name="T1" fmla="*/ 0 h 21600"/>
                      <a:gd name="T2" fmla="*/ 0 w 40935"/>
                      <a:gd name="T3" fmla="*/ 0 h 21600"/>
                      <a:gd name="T4" fmla="*/ 0 w 40935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0935"/>
                      <a:gd name="T10" fmla="*/ 0 h 21600"/>
                      <a:gd name="T11" fmla="*/ 40935 w 40935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935" h="21600" fill="none" extrusionOk="0">
                        <a:moveTo>
                          <a:pt x="-1" y="15705"/>
                        </a:moveTo>
                        <a:cubicBezTo>
                          <a:pt x="2635" y="6413"/>
                          <a:pt x="11120" y="-1"/>
                          <a:pt x="20780" y="0"/>
                        </a:cubicBezTo>
                        <a:cubicBezTo>
                          <a:pt x="29712" y="0"/>
                          <a:pt x="37723" y="5498"/>
                          <a:pt x="40935" y="13832"/>
                        </a:cubicBezTo>
                      </a:path>
                      <a:path w="40935" h="21600" stroke="0" extrusionOk="0">
                        <a:moveTo>
                          <a:pt x="-1" y="15705"/>
                        </a:moveTo>
                        <a:cubicBezTo>
                          <a:pt x="2635" y="6413"/>
                          <a:pt x="11120" y="-1"/>
                          <a:pt x="20780" y="0"/>
                        </a:cubicBezTo>
                        <a:cubicBezTo>
                          <a:pt x="29712" y="0"/>
                          <a:pt x="37723" y="5498"/>
                          <a:pt x="40935" y="13832"/>
                        </a:cubicBezTo>
                        <a:lnTo>
                          <a:pt x="20780" y="21600"/>
                        </a:lnTo>
                        <a:lnTo>
                          <a:pt x="-1" y="1570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2" name="Arc 67"/>
                  <p:cNvSpPr>
                    <a:spLocks/>
                  </p:cNvSpPr>
                  <p:nvPr/>
                </p:nvSpPr>
                <p:spPr bwMode="auto">
                  <a:xfrm>
                    <a:off x="1233" y="2010"/>
                    <a:ext cx="23" cy="14"/>
                  </a:xfrm>
                  <a:custGeom>
                    <a:avLst/>
                    <a:gdLst>
                      <a:gd name="T0" fmla="*/ 0 w 33372"/>
                      <a:gd name="T1" fmla="*/ 0 h 26005"/>
                      <a:gd name="T2" fmla="*/ 0 w 33372"/>
                      <a:gd name="T3" fmla="*/ 0 h 26005"/>
                      <a:gd name="T4" fmla="*/ 0 w 33372"/>
                      <a:gd name="T5" fmla="*/ 0 h 26005"/>
                      <a:gd name="T6" fmla="*/ 0 60000 65536"/>
                      <a:gd name="T7" fmla="*/ 0 60000 65536"/>
                      <a:gd name="T8" fmla="*/ 0 60000 65536"/>
                      <a:gd name="T9" fmla="*/ 0 w 33372"/>
                      <a:gd name="T10" fmla="*/ 0 h 26005"/>
                      <a:gd name="T11" fmla="*/ 33372 w 33372"/>
                      <a:gd name="T12" fmla="*/ 26005 h 2600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372" h="26005" fill="none" extrusionOk="0">
                        <a:moveTo>
                          <a:pt x="453" y="26005"/>
                        </a:moveTo>
                        <a:cubicBezTo>
                          <a:pt x="152" y="24556"/>
                          <a:pt x="0" y="2308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</a:path>
                      <a:path w="33372" h="26005" stroke="0" extrusionOk="0">
                        <a:moveTo>
                          <a:pt x="453" y="26005"/>
                        </a:moveTo>
                        <a:cubicBezTo>
                          <a:pt x="152" y="24556"/>
                          <a:pt x="0" y="2308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  <a:lnTo>
                          <a:pt x="21600" y="21600"/>
                        </a:lnTo>
                        <a:lnTo>
                          <a:pt x="453" y="2600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3" name="Arc 68"/>
                  <p:cNvSpPr>
                    <a:spLocks/>
                  </p:cNvSpPr>
                  <p:nvPr/>
                </p:nvSpPr>
                <p:spPr bwMode="auto">
                  <a:xfrm>
                    <a:off x="1234" y="2011"/>
                    <a:ext cx="22" cy="13"/>
                  </a:xfrm>
                  <a:custGeom>
                    <a:avLst/>
                    <a:gdLst>
                      <a:gd name="T0" fmla="*/ 0 w 33223"/>
                      <a:gd name="T1" fmla="*/ 0 h 26082"/>
                      <a:gd name="T2" fmla="*/ 0 w 33223"/>
                      <a:gd name="T3" fmla="*/ 0 h 26082"/>
                      <a:gd name="T4" fmla="*/ 0 w 33223"/>
                      <a:gd name="T5" fmla="*/ 0 h 26082"/>
                      <a:gd name="T6" fmla="*/ 0 60000 65536"/>
                      <a:gd name="T7" fmla="*/ 0 60000 65536"/>
                      <a:gd name="T8" fmla="*/ 0 60000 65536"/>
                      <a:gd name="T9" fmla="*/ 0 w 33223"/>
                      <a:gd name="T10" fmla="*/ 0 h 26082"/>
                      <a:gd name="T11" fmla="*/ 33223 w 33223"/>
                      <a:gd name="T12" fmla="*/ 26082 h 2608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223" h="26082" fill="none" extrusionOk="0">
                        <a:moveTo>
                          <a:pt x="470" y="26081"/>
                        </a:moveTo>
                        <a:cubicBezTo>
                          <a:pt x="157" y="24608"/>
                          <a:pt x="0" y="23106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</a:path>
                      <a:path w="33223" h="26082" stroke="0" extrusionOk="0">
                        <a:moveTo>
                          <a:pt x="470" y="26081"/>
                        </a:moveTo>
                        <a:cubicBezTo>
                          <a:pt x="157" y="24608"/>
                          <a:pt x="0" y="23106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  <a:lnTo>
                          <a:pt x="21600" y="21600"/>
                        </a:lnTo>
                        <a:lnTo>
                          <a:pt x="470" y="260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4" name="Arc 69"/>
                  <p:cNvSpPr>
                    <a:spLocks/>
                  </p:cNvSpPr>
                  <p:nvPr/>
                </p:nvSpPr>
                <p:spPr bwMode="auto">
                  <a:xfrm>
                    <a:off x="1229" y="2042"/>
                    <a:ext cx="24" cy="10"/>
                  </a:xfrm>
                  <a:custGeom>
                    <a:avLst/>
                    <a:gdLst>
                      <a:gd name="T0" fmla="*/ 0 w 31800"/>
                      <a:gd name="T1" fmla="*/ 0 h 21600"/>
                      <a:gd name="T2" fmla="*/ 0 w 31800"/>
                      <a:gd name="T3" fmla="*/ 0 h 21600"/>
                      <a:gd name="T4" fmla="*/ 0 w 318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800"/>
                      <a:gd name="T10" fmla="*/ 0 h 21600"/>
                      <a:gd name="T11" fmla="*/ 31800 w 318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800" h="21600" fill="none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800" h="21600" stroke="0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799" y="1903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5" name="Arc 70"/>
                  <p:cNvSpPr>
                    <a:spLocks/>
                  </p:cNvSpPr>
                  <p:nvPr/>
                </p:nvSpPr>
                <p:spPr bwMode="auto">
                  <a:xfrm>
                    <a:off x="1230" y="2042"/>
                    <a:ext cx="22" cy="9"/>
                  </a:xfrm>
                  <a:custGeom>
                    <a:avLst/>
                    <a:gdLst>
                      <a:gd name="T0" fmla="*/ 0 w 31479"/>
                      <a:gd name="T1" fmla="*/ 0 h 21600"/>
                      <a:gd name="T2" fmla="*/ 0 w 31479"/>
                      <a:gd name="T3" fmla="*/ 0 h 21600"/>
                      <a:gd name="T4" fmla="*/ 0 w 314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479"/>
                      <a:gd name="T10" fmla="*/ 0 h 21600"/>
                      <a:gd name="T11" fmla="*/ 31479 w 314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479" h="21600" fill="none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479" h="21600" stroke="0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478" y="1920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6" name="Arc 71"/>
                  <p:cNvSpPr>
                    <a:spLocks/>
                  </p:cNvSpPr>
                  <p:nvPr/>
                </p:nvSpPr>
                <p:spPr bwMode="auto">
                  <a:xfrm>
                    <a:off x="1294" y="2010"/>
                    <a:ext cx="19" cy="14"/>
                  </a:xfrm>
                  <a:custGeom>
                    <a:avLst/>
                    <a:gdLst>
                      <a:gd name="T0" fmla="*/ 0 w 25986"/>
                      <a:gd name="T1" fmla="*/ 0 h 33449"/>
                      <a:gd name="T2" fmla="*/ 0 w 25986"/>
                      <a:gd name="T3" fmla="*/ 0 h 33449"/>
                      <a:gd name="T4" fmla="*/ 0 w 25986"/>
                      <a:gd name="T5" fmla="*/ 0 h 33449"/>
                      <a:gd name="T6" fmla="*/ 0 60000 65536"/>
                      <a:gd name="T7" fmla="*/ 0 60000 65536"/>
                      <a:gd name="T8" fmla="*/ 0 60000 65536"/>
                      <a:gd name="T9" fmla="*/ 0 w 25986"/>
                      <a:gd name="T10" fmla="*/ 0 h 33449"/>
                      <a:gd name="T11" fmla="*/ 25986 w 25986"/>
                      <a:gd name="T12" fmla="*/ 33449 h 3344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986" h="33449" fill="none" extrusionOk="0">
                        <a:moveTo>
                          <a:pt x="-1" y="449"/>
                        </a:moveTo>
                        <a:cubicBezTo>
                          <a:pt x="1442" y="150"/>
                          <a:pt x="2912" y="-1"/>
                          <a:pt x="4386" y="0"/>
                        </a:cubicBezTo>
                        <a:cubicBezTo>
                          <a:pt x="16315" y="0"/>
                          <a:pt x="25986" y="9670"/>
                          <a:pt x="25986" y="21600"/>
                        </a:cubicBezTo>
                        <a:cubicBezTo>
                          <a:pt x="25986" y="25810"/>
                          <a:pt x="24755" y="29928"/>
                          <a:pt x="22445" y="33448"/>
                        </a:cubicBezTo>
                      </a:path>
                      <a:path w="25986" h="33449" stroke="0" extrusionOk="0">
                        <a:moveTo>
                          <a:pt x="-1" y="449"/>
                        </a:moveTo>
                        <a:cubicBezTo>
                          <a:pt x="1442" y="150"/>
                          <a:pt x="2912" y="-1"/>
                          <a:pt x="4386" y="0"/>
                        </a:cubicBezTo>
                        <a:cubicBezTo>
                          <a:pt x="16315" y="0"/>
                          <a:pt x="25986" y="9670"/>
                          <a:pt x="25986" y="21600"/>
                        </a:cubicBezTo>
                        <a:cubicBezTo>
                          <a:pt x="25986" y="25810"/>
                          <a:pt x="24755" y="29928"/>
                          <a:pt x="22445" y="33448"/>
                        </a:cubicBezTo>
                        <a:lnTo>
                          <a:pt x="4386" y="21600"/>
                        </a:lnTo>
                        <a:lnTo>
                          <a:pt x="-1" y="44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7" name="Arc 72"/>
                  <p:cNvSpPr>
                    <a:spLocks/>
                  </p:cNvSpPr>
                  <p:nvPr/>
                </p:nvSpPr>
                <p:spPr bwMode="auto">
                  <a:xfrm>
                    <a:off x="1294" y="2011"/>
                    <a:ext cx="17" cy="13"/>
                  </a:xfrm>
                  <a:custGeom>
                    <a:avLst/>
                    <a:gdLst>
                      <a:gd name="T0" fmla="*/ 0 w 25776"/>
                      <a:gd name="T1" fmla="*/ 0 h 33873"/>
                      <a:gd name="T2" fmla="*/ 0 w 25776"/>
                      <a:gd name="T3" fmla="*/ 0 h 33873"/>
                      <a:gd name="T4" fmla="*/ 0 w 25776"/>
                      <a:gd name="T5" fmla="*/ 0 h 33873"/>
                      <a:gd name="T6" fmla="*/ 0 60000 65536"/>
                      <a:gd name="T7" fmla="*/ 0 60000 65536"/>
                      <a:gd name="T8" fmla="*/ 0 60000 65536"/>
                      <a:gd name="T9" fmla="*/ 0 w 25776"/>
                      <a:gd name="T10" fmla="*/ 0 h 33873"/>
                      <a:gd name="T11" fmla="*/ 25776 w 25776"/>
                      <a:gd name="T12" fmla="*/ 33873 h 338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776" h="33873" fill="none" extrusionOk="0">
                        <a:moveTo>
                          <a:pt x="0" y="407"/>
                        </a:moveTo>
                        <a:cubicBezTo>
                          <a:pt x="1375" y="136"/>
                          <a:pt x="2774" y="-1"/>
                          <a:pt x="4176" y="0"/>
                        </a:cubicBezTo>
                        <a:cubicBezTo>
                          <a:pt x="16105" y="0"/>
                          <a:pt x="25776" y="9670"/>
                          <a:pt x="25776" y="21600"/>
                        </a:cubicBezTo>
                        <a:cubicBezTo>
                          <a:pt x="25776" y="25984"/>
                          <a:pt x="24441" y="30264"/>
                          <a:pt x="21950" y="33872"/>
                        </a:cubicBezTo>
                      </a:path>
                      <a:path w="25776" h="33873" stroke="0" extrusionOk="0">
                        <a:moveTo>
                          <a:pt x="0" y="407"/>
                        </a:moveTo>
                        <a:cubicBezTo>
                          <a:pt x="1375" y="136"/>
                          <a:pt x="2774" y="-1"/>
                          <a:pt x="4176" y="0"/>
                        </a:cubicBezTo>
                        <a:cubicBezTo>
                          <a:pt x="16105" y="0"/>
                          <a:pt x="25776" y="9670"/>
                          <a:pt x="25776" y="21600"/>
                        </a:cubicBezTo>
                        <a:cubicBezTo>
                          <a:pt x="25776" y="25984"/>
                          <a:pt x="24441" y="30264"/>
                          <a:pt x="21950" y="33872"/>
                        </a:cubicBezTo>
                        <a:lnTo>
                          <a:pt x="4176" y="21600"/>
                        </a:lnTo>
                        <a:lnTo>
                          <a:pt x="0" y="407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8" name="Arc 73"/>
                  <p:cNvSpPr>
                    <a:spLocks/>
                  </p:cNvSpPr>
                  <p:nvPr/>
                </p:nvSpPr>
                <p:spPr bwMode="auto">
                  <a:xfrm>
                    <a:off x="1300" y="2024"/>
                    <a:ext cx="17" cy="14"/>
                  </a:xfrm>
                  <a:custGeom>
                    <a:avLst/>
                    <a:gdLst>
                      <a:gd name="T0" fmla="*/ 0 w 21600"/>
                      <a:gd name="T1" fmla="*/ 0 h 30094"/>
                      <a:gd name="T2" fmla="*/ 0 w 21600"/>
                      <a:gd name="T3" fmla="*/ 0 h 30094"/>
                      <a:gd name="T4" fmla="*/ 0 w 21600"/>
                      <a:gd name="T5" fmla="*/ 0 h 30094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30094"/>
                      <a:gd name="T11" fmla="*/ 21600 w 21600"/>
                      <a:gd name="T12" fmla="*/ 30094 h 3009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30094" fill="none" extrusionOk="0">
                        <a:moveTo>
                          <a:pt x="13043" y="-1"/>
                        </a:moveTo>
                        <a:cubicBezTo>
                          <a:pt x="18433" y="4083"/>
                          <a:pt x="21600" y="10454"/>
                          <a:pt x="21600" y="17217"/>
                        </a:cubicBezTo>
                        <a:cubicBezTo>
                          <a:pt x="21600" y="21855"/>
                          <a:pt x="20107" y="26370"/>
                          <a:pt x="17341" y="30093"/>
                        </a:cubicBezTo>
                      </a:path>
                      <a:path w="21600" h="30094" stroke="0" extrusionOk="0">
                        <a:moveTo>
                          <a:pt x="13043" y="-1"/>
                        </a:moveTo>
                        <a:cubicBezTo>
                          <a:pt x="18433" y="4083"/>
                          <a:pt x="21600" y="10454"/>
                          <a:pt x="21600" y="17217"/>
                        </a:cubicBezTo>
                        <a:cubicBezTo>
                          <a:pt x="21600" y="21855"/>
                          <a:pt x="20107" y="26370"/>
                          <a:pt x="17341" y="30093"/>
                        </a:cubicBezTo>
                        <a:lnTo>
                          <a:pt x="0" y="17217"/>
                        </a:lnTo>
                        <a:lnTo>
                          <a:pt x="13043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9" name="Arc 74"/>
                  <p:cNvSpPr>
                    <a:spLocks/>
                  </p:cNvSpPr>
                  <p:nvPr/>
                </p:nvSpPr>
                <p:spPr bwMode="auto">
                  <a:xfrm>
                    <a:off x="1300" y="2025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30713"/>
                      <a:gd name="T2" fmla="*/ 0 w 21600"/>
                      <a:gd name="T3" fmla="*/ 0 h 30713"/>
                      <a:gd name="T4" fmla="*/ 0 w 21600"/>
                      <a:gd name="T5" fmla="*/ 0 h 3071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30713"/>
                      <a:gd name="T11" fmla="*/ 21600 w 21600"/>
                      <a:gd name="T12" fmla="*/ 30713 h 3071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30713" fill="none" extrusionOk="0">
                        <a:moveTo>
                          <a:pt x="12687" y="0"/>
                        </a:moveTo>
                        <a:cubicBezTo>
                          <a:pt x="18286" y="4063"/>
                          <a:pt x="21600" y="10563"/>
                          <a:pt x="21600" y="17481"/>
                        </a:cubicBezTo>
                        <a:cubicBezTo>
                          <a:pt x="21600" y="22271"/>
                          <a:pt x="20007" y="26926"/>
                          <a:pt x="17072" y="30712"/>
                        </a:cubicBezTo>
                      </a:path>
                      <a:path w="21600" h="30713" stroke="0" extrusionOk="0">
                        <a:moveTo>
                          <a:pt x="12687" y="0"/>
                        </a:moveTo>
                        <a:cubicBezTo>
                          <a:pt x="18286" y="4063"/>
                          <a:pt x="21600" y="10563"/>
                          <a:pt x="21600" y="17481"/>
                        </a:cubicBezTo>
                        <a:cubicBezTo>
                          <a:pt x="21600" y="22271"/>
                          <a:pt x="20007" y="26926"/>
                          <a:pt x="17072" y="30712"/>
                        </a:cubicBezTo>
                        <a:lnTo>
                          <a:pt x="0" y="17481"/>
                        </a:lnTo>
                        <a:lnTo>
                          <a:pt x="1268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0" name="Arc 75"/>
                  <p:cNvSpPr>
                    <a:spLocks/>
                  </p:cNvSpPr>
                  <p:nvPr/>
                </p:nvSpPr>
                <p:spPr bwMode="auto">
                  <a:xfrm>
                    <a:off x="1294" y="2037"/>
                    <a:ext cx="20" cy="19"/>
                  </a:xfrm>
                  <a:custGeom>
                    <a:avLst/>
                    <a:gdLst>
                      <a:gd name="T0" fmla="*/ 0 w 28231"/>
                      <a:gd name="T1" fmla="*/ 0 h 27833"/>
                      <a:gd name="T2" fmla="*/ 0 w 28231"/>
                      <a:gd name="T3" fmla="*/ 0 h 27833"/>
                      <a:gd name="T4" fmla="*/ 0 w 28231"/>
                      <a:gd name="T5" fmla="*/ 0 h 27833"/>
                      <a:gd name="T6" fmla="*/ 0 60000 65536"/>
                      <a:gd name="T7" fmla="*/ 0 60000 65536"/>
                      <a:gd name="T8" fmla="*/ 0 60000 65536"/>
                      <a:gd name="T9" fmla="*/ 0 w 28231"/>
                      <a:gd name="T10" fmla="*/ 0 h 27833"/>
                      <a:gd name="T11" fmla="*/ 28231 w 28231"/>
                      <a:gd name="T12" fmla="*/ 27833 h 278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231" h="27833" fill="none" extrusionOk="0">
                        <a:moveTo>
                          <a:pt x="27312" y="-1"/>
                        </a:moveTo>
                        <a:cubicBezTo>
                          <a:pt x="27921" y="2021"/>
                          <a:pt x="28231" y="4121"/>
                          <a:pt x="28231" y="6233"/>
                        </a:cubicBezTo>
                        <a:cubicBezTo>
                          <a:pt x="28231" y="18162"/>
                          <a:pt x="18560" y="27833"/>
                          <a:pt x="6631" y="27833"/>
                        </a:cubicBezTo>
                        <a:cubicBezTo>
                          <a:pt x="4379" y="27833"/>
                          <a:pt x="2142" y="27481"/>
                          <a:pt x="0" y="26789"/>
                        </a:cubicBezTo>
                      </a:path>
                      <a:path w="28231" h="27833" stroke="0" extrusionOk="0">
                        <a:moveTo>
                          <a:pt x="27312" y="-1"/>
                        </a:moveTo>
                        <a:cubicBezTo>
                          <a:pt x="27921" y="2021"/>
                          <a:pt x="28231" y="4121"/>
                          <a:pt x="28231" y="6233"/>
                        </a:cubicBezTo>
                        <a:cubicBezTo>
                          <a:pt x="28231" y="18162"/>
                          <a:pt x="18560" y="27833"/>
                          <a:pt x="6631" y="27833"/>
                        </a:cubicBezTo>
                        <a:cubicBezTo>
                          <a:pt x="4379" y="27833"/>
                          <a:pt x="2142" y="27481"/>
                          <a:pt x="0" y="26789"/>
                        </a:cubicBezTo>
                        <a:lnTo>
                          <a:pt x="6631" y="6233"/>
                        </a:lnTo>
                        <a:lnTo>
                          <a:pt x="27312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1" name="Arc 76"/>
                  <p:cNvSpPr>
                    <a:spLocks/>
                  </p:cNvSpPr>
                  <p:nvPr/>
                </p:nvSpPr>
                <p:spPr bwMode="auto">
                  <a:xfrm>
                    <a:off x="1295" y="2037"/>
                    <a:ext cx="19" cy="18"/>
                  </a:xfrm>
                  <a:custGeom>
                    <a:avLst/>
                    <a:gdLst>
                      <a:gd name="T0" fmla="*/ 0 w 28217"/>
                      <a:gd name="T1" fmla="*/ 0 h 27846"/>
                      <a:gd name="T2" fmla="*/ 0 w 28217"/>
                      <a:gd name="T3" fmla="*/ 0 h 27846"/>
                      <a:gd name="T4" fmla="*/ 0 w 28217"/>
                      <a:gd name="T5" fmla="*/ 0 h 27846"/>
                      <a:gd name="T6" fmla="*/ 0 60000 65536"/>
                      <a:gd name="T7" fmla="*/ 0 60000 65536"/>
                      <a:gd name="T8" fmla="*/ 0 60000 65536"/>
                      <a:gd name="T9" fmla="*/ 0 w 28217"/>
                      <a:gd name="T10" fmla="*/ 0 h 27846"/>
                      <a:gd name="T11" fmla="*/ 28217 w 28217"/>
                      <a:gd name="T12" fmla="*/ 27846 h 278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217" h="27846" fill="none" extrusionOk="0">
                        <a:moveTo>
                          <a:pt x="27294" y="-1"/>
                        </a:moveTo>
                        <a:cubicBezTo>
                          <a:pt x="27906" y="2025"/>
                          <a:pt x="28217" y="4130"/>
                          <a:pt x="28217" y="6246"/>
                        </a:cubicBezTo>
                        <a:cubicBezTo>
                          <a:pt x="28217" y="18175"/>
                          <a:pt x="18546" y="27846"/>
                          <a:pt x="6617" y="27846"/>
                        </a:cubicBezTo>
                        <a:cubicBezTo>
                          <a:pt x="4370" y="27846"/>
                          <a:pt x="2138" y="27495"/>
                          <a:pt x="-1" y="26807"/>
                        </a:cubicBezTo>
                      </a:path>
                      <a:path w="28217" h="27846" stroke="0" extrusionOk="0">
                        <a:moveTo>
                          <a:pt x="27294" y="-1"/>
                        </a:moveTo>
                        <a:cubicBezTo>
                          <a:pt x="27906" y="2025"/>
                          <a:pt x="28217" y="4130"/>
                          <a:pt x="28217" y="6246"/>
                        </a:cubicBezTo>
                        <a:cubicBezTo>
                          <a:pt x="28217" y="18175"/>
                          <a:pt x="18546" y="27846"/>
                          <a:pt x="6617" y="27846"/>
                        </a:cubicBezTo>
                        <a:cubicBezTo>
                          <a:pt x="4370" y="27846"/>
                          <a:pt x="2138" y="27495"/>
                          <a:pt x="-1" y="26807"/>
                        </a:cubicBezTo>
                        <a:lnTo>
                          <a:pt x="6617" y="6246"/>
                        </a:lnTo>
                        <a:lnTo>
                          <a:pt x="27294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2" name="Arc 77"/>
                  <p:cNvSpPr>
                    <a:spLocks/>
                  </p:cNvSpPr>
                  <p:nvPr/>
                </p:nvSpPr>
                <p:spPr bwMode="auto">
                  <a:xfrm>
                    <a:off x="1223" y="2024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436"/>
                      <a:gd name="T2" fmla="*/ 0 w 21600"/>
                      <a:gd name="T3" fmla="*/ 0 h 41436"/>
                      <a:gd name="T4" fmla="*/ 0 w 21600"/>
                      <a:gd name="T5" fmla="*/ 0 h 4143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36"/>
                      <a:gd name="T11" fmla="*/ 21600 w 21600"/>
                      <a:gd name="T12" fmla="*/ 41436 h 414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36" fill="none" extrusionOk="0">
                        <a:moveTo>
                          <a:pt x="13091" y="41435"/>
                        </a:moveTo>
                        <a:cubicBezTo>
                          <a:pt x="5149" y="38031"/>
                          <a:pt x="0" y="30222"/>
                          <a:pt x="0" y="21582"/>
                        </a:cubicBezTo>
                        <a:cubicBezTo>
                          <a:pt x="-1" y="9996"/>
                          <a:pt x="9140" y="473"/>
                          <a:pt x="20717" y="0"/>
                        </a:cubicBezTo>
                      </a:path>
                      <a:path w="21600" h="41436" stroke="0" extrusionOk="0">
                        <a:moveTo>
                          <a:pt x="13091" y="41435"/>
                        </a:moveTo>
                        <a:cubicBezTo>
                          <a:pt x="5149" y="38031"/>
                          <a:pt x="0" y="30222"/>
                          <a:pt x="0" y="21582"/>
                        </a:cubicBezTo>
                        <a:cubicBezTo>
                          <a:pt x="-1" y="9996"/>
                          <a:pt x="9140" y="473"/>
                          <a:pt x="20717" y="0"/>
                        </a:cubicBezTo>
                        <a:lnTo>
                          <a:pt x="21600" y="21582"/>
                        </a:lnTo>
                        <a:lnTo>
                          <a:pt x="13091" y="4143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3" name="Arc 78"/>
                  <p:cNvSpPr>
                    <a:spLocks/>
                  </p:cNvSpPr>
                  <p:nvPr/>
                </p:nvSpPr>
                <p:spPr bwMode="auto">
                  <a:xfrm>
                    <a:off x="1224" y="2025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473"/>
                      <a:gd name="T2" fmla="*/ 0 w 21600"/>
                      <a:gd name="T3" fmla="*/ 0 h 41473"/>
                      <a:gd name="T4" fmla="*/ 0 w 21600"/>
                      <a:gd name="T5" fmla="*/ 0 h 4147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73"/>
                      <a:gd name="T11" fmla="*/ 21600 w 21600"/>
                      <a:gd name="T12" fmla="*/ 41473 h 414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73" fill="none" extrusionOk="0">
                        <a:moveTo>
                          <a:pt x="13179" y="41473"/>
                        </a:moveTo>
                        <a:cubicBezTo>
                          <a:pt x="5190" y="38091"/>
                          <a:pt x="0" y="30257"/>
                          <a:pt x="0" y="21582"/>
                        </a:cubicBezTo>
                        <a:cubicBezTo>
                          <a:pt x="-1" y="9991"/>
                          <a:pt x="9147" y="467"/>
                          <a:pt x="20727" y="-1"/>
                        </a:cubicBezTo>
                      </a:path>
                      <a:path w="21600" h="41473" stroke="0" extrusionOk="0">
                        <a:moveTo>
                          <a:pt x="13179" y="41473"/>
                        </a:moveTo>
                        <a:cubicBezTo>
                          <a:pt x="5190" y="38091"/>
                          <a:pt x="0" y="30257"/>
                          <a:pt x="0" y="21582"/>
                        </a:cubicBezTo>
                        <a:cubicBezTo>
                          <a:pt x="-1" y="9991"/>
                          <a:pt x="9147" y="467"/>
                          <a:pt x="20727" y="-1"/>
                        </a:cubicBezTo>
                        <a:lnTo>
                          <a:pt x="21600" y="21582"/>
                        </a:lnTo>
                        <a:lnTo>
                          <a:pt x="13179" y="4147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4" name="Arc 79"/>
                  <p:cNvSpPr>
                    <a:spLocks/>
                  </p:cNvSpPr>
                  <p:nvPr/>
                </p:nvSpPr>
                <p:spPr bwMode="auto">
                  <a:xfrm>
                    <a:off x="1252" y="2048"/>
                    <a:ext cx="42" cy="12"/>
                  </a:xfrm>
                  <a:custGeom>
                    <a:avLst/>
                    <a:gdLst>
                      <a:gd name="T0" fmla="*/ 0 w 38844"/>
                      <a:gd name="T1" fmla="*/ 0 h 21600"/>
                      <a:gd name="T2" fmla="*/ 0 w 38844"/>
                      <a:gd name="T3" fmla="*/ 0 h 21600"/>
                      <a:gd name="T4" fmla="*/ 0 w 3884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844"/>
                      <a:gd name="T10" fmla="*/ 0 h 21600"/>
                      <a:gd name="T11" fmla="*/ 38844 w 3884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844" h="21600" fill="none" extrusionOk="0">
                        <a:moveTo>
                          <a:pt x="38843" y="12211"/>
                        </a:moveTo>
                        <a:cubicBezTo>
                          <a:pt x="34816" y="18087"/>
                          <a:pt x="28150" y="21599"/>
                          <a:pt x="21027" y="21600"/>
                        </a:cubicBezTo>
                        <a:cubicBezTo>
                          <a:pt x="11001" y="21600"/>
                          <a:pt x="2293" y="14701"/>
                          <a:pt x="-1" y="4941"/>
                        </a:cubicBezTo>
                      </a:path>
                      <a:path w="38844" h="21600" stroke="0" extrusionOk="0">
                        <a:moveTo>
                          <a:pt x="38843" y="12211"/>
                        </a:moveTo>
                        <a:cubicBezTo>
                          <a:pt x="34816" y="18087"/>
                          <a:pt x="28150" y="21599"/>
                          <a:pt x="21027" y="21600"/>
                        </a:cubicBezTo>
                        <a:cubicBezTo>
                          <a:pt x="11001" y="21600"/>
                          <a:pt x="2293" y="14701"/>
                          <a:pt x="-1" y="4941"/>
                        </a:cubicBezTo>
                        <a:lnTo>
                          <a:pt x="21027" y="0"/>
                        </a:lnTo>
                        <a:lnTo>
                          <a:pt x="38843" y="1221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5" name="Arc 80"/>
                  <p:cNvSpPr>
                    <a:spLocks/>
                  </p:cNvSpPr>
                  <p:nvPr/>
                </p:nvSpPr>
                <p:spPr bwMode="auto">
                  <a:xfrm>
                    <a:off x="1253" y="2048"/>
                    <a:ext cx="40" cy="11"/>
                  </a:xfrm>
                  <a:custGeom>
                    <a:avLst/>
                    <a:gdLst>
                      <a:gd name="T0" fmla="*/ 0 w 38540"/>
                      <a:gd name="T1" fmla="*/ 0 h 21600"/>
                      <a:gd name="T2" fmla="*/ 0 w 38540"/>
                      <a:gd name="T3" fmla="*/ 0 h 21600"/>
                      <a:gd name="T4" fmla="*/ 0 w 3854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540"/>
                      <a:gd name="T10" fmla="*/ 0 h 21600"/>
                      <a:gd name="T11" fmla="*/ 38540 w 3854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540" h="21600" fill="none" extrusionOk="0">
                        <a:moveTo>
                          <a:pt x="38539" y="12573"/>
                        </a:moveTo>
                        <a:cubicBezTo>
                          <a:pt x="34483" y="18239"/>
                          <a:pt x="27944" y="21599"/>
                          <a:pt x="20977" y="21600"/>
                        </a:cubicBezTo>
                        <a:cubicBezTo>
                          <a:pt x="11030" y="21600"/>
                          <a:pt x="2370" y="14808"/>
                          <a:pt x="-1" y="5149"/>
                        </a:cubicBezTo>
                      </a:path>
                      <a:path w="38540" h="21600" stroke="0" extrusionOk="0">
                        <a:moveTo>
                          <a:pt x="38539" y="12573"/>
                        </a:moveTo>
                        <a:cubicBezTo>
                          <a:pt x="34483" y="18239"/>
                          <a:pt x="27944" y="21599"/>
                          <a:pt x="20977" y="21600"/>
                        </a:cubicBezTo>
                        <a:cubicBezTo>
                          <a:pt x="11030" y="21600"/>
                          <a:pt x="2370" y="14808"/>
                          <a:pt x="-1" y="5149"/>
                        </a:cubicBezTo>
                        <a:lnTo>
                          <a:pt x="20977" y="0"/>
                        </a:lnTo>
                        <a:lnTo>
                          <a:pt x="38539" y="1257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</p:grpSp>
          </p:grpSp>
          <p:grpSp>
            <p:nvGrpSpPr>
              <p:cNvPr id="81040" name="Group 81"/>
              <p:cNvGrpSpPr>
                <a:grpSpLocks/>
              </p:cNvGrpSpPr>
              <p:nvPr/>
            </p:nvGrpSpPr>
            <p:grpSpPr bwMode="auto">
              <a:xfrm>
                <a:off x="1709" y="533"/>
                <a:ext cx="169" cy="168"/>
                <a:chOff x="961" y="2167"/>
                <a:chExt cx="169" cy="168"/>
              </a:xfrm>
            </p:grpSpPr>
            <p:sp>
              <p:nvSpPr>
                <p:cNvPr id="81118" name="Freeform 82"/>
                <p:cNvSpPr>
                  <a:spLocks/>
                </p:cNvSpPr>
                <p:nvPr/>
              </p:nvSpPr>
              <p:spPr bwMode="auto">
                <a:xfrm>
                  <a:off x="985" y="2269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19" name="Freeform 83"/>
                <p:cNvSpPr>
                  <a:spLocks/>
                </p:cNvSpPr>
                <p:nvPr/>
              </p:nvSpPr>
              <p:spPr bwMode="auto">
                <a:xfrm>
                  <a:off x="985" y="2269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0" name="Rectangle 84"/>
                <p:cNvSpPr>
                  <a:spLocks noChangeArrowheads="1"/>
                </p:cNvSpPr>
                <p:nvPr/>
              </p:nvSpPr>
              <p:spPr bwMode="auto">
                <a:xfrm>
                  <a:off x="985" y="2287"/>
                  <a:ext cx="129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21" name="Rectangle 85"/>
                <p:cNvSpPr>
                  <a:spLocks noChangeArrowheads="1"/>
                </p:cNvSpPr>
                <p:nvPr/>
              </p:nvSpPr>
              <p:spPr bwMode="auto">
                <a:xfrm>
                  <a:off x="986" y="2288"/>
                  <a:ext cx="127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22" name="Freeform 86"/>
                <p:cNvSpPr>
                  <a:spLocks/>
                </p:cNvSpPr>
                <p:nvPr/>
              </p:nvSpPr>
              <p:spPr bwMode="auto">
                <a:xfrm>
                  <a:off x="1114" y="2269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3" name="Freeform 87"/>
                <p:cNvSpPr>
                  <a:spLocks/>
                </p:cNvSpPr>
                <p:nvPr/>
              </p:nvSpPr>
              <p:spPr bwMode="auto">
                <a:xfrm>
                  <a:off x="1114" y="2269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4" name="Freeform 88"/>
                <p:cNvSpPr>
                  <a:spLocks/>
                </p:cNvSpPr>
                <p:nvPr/>
              </p:nvSpPr>
              <p:spPr bwMode="auto">
                <a:xfrm>
                  <a:off x="989" y="2269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5" name="Freeform 89"/>
                <p:cNvSpPr>
                  <a:spLocks/>
                </p:cNvSpPr>
                <p:nvPr/>
              </p:nvSpPr>
              <p:spPr bwMode="auto">
                <a:xfrm>
                  <a:off x="989" y="2269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6" name="Freeform 90"/>
                <p:cNvSpPr>
                  <a:spLocks/>
                </p:cNvSpPr>
                <p:nvPr/>
              </p:nvSpPr>
              <p:spPr bwMode="auto">
                <a:xfrm>
                  <a:off x="987" y="2167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7" name="Freeform 91"/>
                <p:cNvSpPr>
                  <a:spLocks/>
                </p:cNvSpPr>
                <p:nvPr/>
              </p:nvSpPr>
              <p:spPr bwMode="auto">
                <a:xfrm>
                  <a:off x="987" y="2167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8" name="Rectangle 92"/>
                <p:cNvSpPr>
                  <a:spLocks noChangeArrowheads="1"/>
                </p:cNvSpPr>
                <p:nvPr/>
              </p:nvSpPr>
              <p:spPr bwMode="auto">
                <a:xfrm>
                  <a:off x="988" y="2182"/>
                  <a:ext cx="127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29" name="Rectangle 93"/>
                <p:cNvSpPr>
                  <a:spLocks noChangeArrowheads="1"/>
                </p:cNvSpPr>
                <p:nvPr/>
              </p:nvSpPr>
              <p:spPr bwMode="auto">
                <a:xfrm>
                  <a:off x="998" y="2194"/>
                  <a:ext cx="105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30" name="Freeform 94"/>
                <p:cNvSpPr>
                  <a:spLocks/>
                </p:cNvSpPr>
                <p:nvPr/>
              </p:nvSpPr>
              <p:spPr bwMode="auto">
                <a:xfrm>
                  <a:off x="1114" y="2167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1" name="Freeform 95"/>
                <p:cNvSpPr>
                  <a:spLocks/>
                </p:cNvSpPr>
                <p:nvPr/>
              </p:nvSpPr>
              <p:spPr bwMode="auto">
                <a:xfrm>
                  <a:off x="1114" y="2167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2" name="Freeform 96"/>
                <p:cNvSpPr>
                  <a:spLocks/>
                </p:cNvSpPr>
                <p:nvPr/>
              </p:nvSpPr>
              <p:spPr bwMode="auto">
                <a:xfrm>
                  <a:off x="961" y="2305"/>
                  <a:ext cx="159" cy="24"/>
                </a:xfrm>
                <a:custGeom>
                  <a:avLst/>
                  <a:gdLst>
                    <a:gd name="T0" fmla="*/ 0 w 637"/>
                    <a:gd name="T1" fmla="*/ 0 h 97"/>
                    <a:gd name="T2" fmla="*/ 0 w 637"/>
                    <a:gd name="T3" fmla="*/ 0 h 97"/>
                    <a:gd name="T4" fmla="*/ 0 w 637"/>
                    <a:gd name="T5" fmla="*/ 0 h 97"/>
                    <a:gd name="T6" fmla="*/ 0 w 637"/>
                    <a:gd name="T7" fmla="*/ 0 h 97"/>
                    <a:gd name="T8" fmla="*/ 0 w 637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7"/>
                    <a:gd name="T17" fmla="*/ 637 w 637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7">
                      <a:moveTo>
                        <a:pt x="0" y="97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3" name="Freeform 97"/>
                <p:cNvSpPr>
                  <a:spLocks/>
                </p:cNvSpPr>
                <p:nvPr/>
              </p:nvSpPr>
              <p:spPr bwMode="auto">
                <a:xfrm>
                  <a:off x="961" y="2305"/>
                  <a:ext cx="159" cy="24"/>
                </a:xfrm>
                <a:custGeom>
                  <a:avLst/>
                  <a:gdLst>
                    <a:gd name="T0" fmla="*/ 0 w 637"/>
                    <a:gd name="T1" fmla="*/ 0 h 97"/>
                    <a:gd name="T2" fmla="*/ 0 w 637"/>
                    <a:gd name="T3" fmla="*/ 0 h 97"/>
                    <a:gd name="T4" fmla="*/ 0 w 637"/>
                    <a:gd name="T5" fmla="*/ 0 h 97"/>
                    <a:gd name="T6" fmla="*/ 0 w 637"/>
                    <a:gd name="T7" fmla="*/ 0 h 97"/>
                    <a:gd name="T8" fmla="*/ 0 w 637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7"/>
                    <a:gd name="T17" fmla="*/ 637 w 637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7">
                      <a:moveTo>
                        <a:pt x="0" y="97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4" name="Freeform 98"/>
                <p:cNvSpPr>
                  <a:spLocks/>
                </p:cNvSpPr>
                <p:nvPr/>
              </p:nvSpPr>
              <p:spPr bwMode="auto">
                <a:xfrm>
                  <a:off x="1100" y="2305"/>
                  <a:ext cx="20" cy="30"/>
                </a:xfrm>
                <a:custGeom>
                  <a:avLst/>
                  <a:gdLst>
                    <a:gd name="T0" fmla="*/ 0 w 80"/>
                    <a:gd name="T1" fmla="*/ 0 h 121"/>
                    <a:gd name="T2" fmla="*/ 0 w 80"/>
                    <a:gd name="T3" fmla="*/ 0 h 121"/>
                    <a:gd name="T4" fmla="*/ 0 w 80"/>
                    <a:gd name="T5" fmla="*/ 0 h 121"/>
                    <a:gd name="T6" fmla="*/ 0 w 80"/>
                    <a:gd name="T7" fmla="*/ 0 h 121"/>
                    <a:gd name="T8" fmla="*/ 0 w 80"/>
                    <a:gd name="T9" fmla="*/ 0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1"/>
                    <a:gd name="T17" fmla="*/ 80 w 80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1">
                      <a:moveTo>
                        <a:pt x="0" y="121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5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5" name="Freeform 99"/>
                <p:cNvSpPr>
                  <a:spLocks/>
                </p:cNvSpPr>
                <p:nvPr/>
              </p:nvSpPr>
              <p:spPr bwMode="auto">
                <a:xfrm>
                  <a:off x="1100" y="2305"/>
                  <a:ext cx="20" cy="30"/>
                </a:xfrm>
                <a:custGeom>
                  <a:avLst/>
                  <a:gdLst>
                    <a:gd name="T0" fmla="*/ 0 w 80"/>
                    <a:gd name="T1" fmla="*/ 0 h 121"/>
                    <a:gd name="T2" fmla="*/ 0 w 80"/>
                    <a:gd name="T3" fmla="*/ 0 h 121"/>
                    <a:gd name="T4" fmla="*/ 0 w 80"/>
                    <a:gd name="T5" fmla="*/ 0 h 121"/>
                    <a:gd name="T6" fmla="*/ 0 w 80"/>
                    <a:gd name="T7" fmla="*/ 0 h 121"/>
                    <a:gd name="T8" fmla="*/ 0 w 80"/>
                    <a:gd name="T9" fmla="*/ 0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1"/>
                    <a:gd name="T17" fmla="*/ 80 w 80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1">
                      <a:moveTo>
                        <a:pt x="0" y="121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5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6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1" y="23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37" name="Rectangle 101"/>
                <p:cNvSpPr>
                  <a:spLocks noChangeArrowheads="1"/>
                </p:cNvSpPr>
                <p:nvPr/>
              </p:nvSpPr>
              <p:spPr bwMode="auto">
                <a:xfrm>
                  <a:off x="962" y="23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41" name="Group 102"/>
              <p:cNvGrpSpPr>
                <a:grpSpLocks/>
              </p:cNvGrpSpPr>
              <p:nvPr/>
            </p:nvGrpSpPr>
            <p:grpSpPr bwMode="auto">
              <a:xfrm>
                <a:off x="1753" y="571"/>
                <a:ext cx="93" cy="56"/>
                <a:chOff x="1005" y="2205"/>
                <a:chExt cx="93" cy="56"/>
              </a:xfrm>
            </p:grpSpPr>
            <p:grpSp>
              <p:nvGrpSpPr>
                <p:cNvPr id="81091" name="Group 103"/>
                <p:cNvGrpSpPr>
                  <a:grpSpLocks/>
                </p:cNvGrpSpPr>
                <p:nvPr/>
              </p:nvGrpSpPr>
              <p:grpSpPr bwMode="auto">
                <a:xfrm>
                  <a:off x="1005" y="2205"/>
                  <a:ext cx="93" cy="56"/>
                  <a:chOff x="1005" y="2205"/>
                  <a:chExt cx="93" cy="56"/>
                </a:xfrm>
              </p:grpSpPr>
              <p:sp>
                <p:nvSpPr>
                  <p:cNvPr id="81109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1037" y="2205"/>
                    <a:ext cx="4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0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1015" y="2211"/>
                    <a:ext cx="3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1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1005" y="2225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2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1011" y="2233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3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1033" y="2237"/>
                    <a:ext cx="49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4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1064" y="2211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5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1068" y="2223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6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1066" y="2227"/>
                    <a:ext cx="3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7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1021" y="2219"/>
                    <a:ext cx="6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</p:grpSp>
            <p:grpSp>
              <p:nvGrpSpPr>
                <p:cNvPr id="81092" name="Group 113"/>
                <p:cNvGrpSpPr>
                  <a:grpSpLocks/>
                </p:cNvGrpSpPr>
                <p:nvPr/>
              </p:nvGrpSpPr>
              <p:grpSpPr bwMode="auto">
                <a:xfrm>
                  <a:off x="1005" y="2205"/>
                  <a:ext cx="93" cy="56"/>
                  <a:chOff x="1005" y="2205"/>
                  <a:chExt cx="93" cy="56"/>
                </a:xfrm>
              </p:grpSpPr>
              <p:sp>
                <p:nvSpPr>
                  <p:cNvPr id="81093" name="Arc 114"/>
                  <p:cNvSpPr>
                    <a:spLocks/>
                  </p:cNvSpPr>
                  <p:nvPr/>
                </p:nvSpPr>
                <p:spPr bwMode="auto">
                  <a:xfrm>
                    <a:off x="1039" y="2205"/>
                    <a:ext cx="38" cy="12"/>
                  </a:xfrm>
                  <a:custGeom>
                    <a:avLst/>
                    <a:gdLst>
                      <a:gd name="T0" fmla="*/ 0 w 40079"/>
                      <a:gd name="T1" fmla="*/ 0 h 21600"/>
                      <a:gd name="T2" fmla="*/ 0 w 40079"/>
                      <a:gd name="T3" fmla="*/ 0 h 21600"/>
                      <a:gd name="T4" fmla="*/ 0 w 400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0079"/>
                      <a:gd name="T10" fmla="*/ 0 h 21600"/>
                      <a:gd name="T11" fmla="*/ 40079 w 400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079" h="21600" fill="none" extrusionOk="0">
                        <a:moveTo>
                          <a:pt x="0" y="14358"/>
                        </a:moveTo>
                        <a:cubicBezTo>
                          <a:pt x="3063" y="5749"/>
                          <a:pt x="11212" y="-1"/>
                          <a:pt x="20350" y="0"/>
                        </a:cubicBezTo>
                        <a:cubicBezTo>
                          <a:pt x="28878" y="0"/>
                          <a:pt x="36608" y="5017"/>
                          <a:pt x="40079" y="12807"/>
                        </a:cubicBezTo>
                      </a:path>
                      <a:path w="40079" h="21600" stroke="0" extrusionOk="0">
                        <a:moveTo>
                          <a:pt x="0" y="14358"/>
                        </a:moveTo>
                        <a:cubicBezTo>
                          <a:pt x="3063" y="5749"/>
                          <a:pt x="11212" y="-1"/>
                          <a:pt x="20350" y="0"/>
                        </a:cubicBezTo>
                        <a:cubicBezTo>
                          <a:pt x="28878" y="0"/>
                          <a:pt x="36608" y="5017"/>
                          <a:pt x="40079" y="12807"/>
                        </a:cubicBezTo>
                        <a:lnTo>
                          <a:pt x="20350" y="21600"/>
                        </a:lnTo>
                        <a:lnTo>
                          <a:pt x="0" y="1435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4" name="Arc 115"/>
                  <p:cNvSpPr>
                    <a:spLocks/>
                  </p:cNvSpPr>
                  <p:nvPr/>
                </p:nvSpPr>
                <p:spPr bwMode="auto">
                  <a:xfrm>
                    <a:off x="1040" y="2206"/>
                    <a:ext cx="36" cy="11"/>
                  </a:xfrm>
                  <a:custGeom>
                    <a:avLst/>
                    <a:gdLst>
                      <a:gd name="T0" fmla="*/ 0 w 39867"/>
                      <a:gd name="T1" fmla="*/ 0 h 21600"/>
                      <a:gd name="T2" fmla="*/ 0 w 39867"/>
                      <a:gd name="T3" fmla="*/ 0 h 21600"/>
                      <a:gd name="T4" fmla="*/ 0 w 3986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867"/>
                      <a:gd name="T10" fmla="*/ 0 h 21600"/>
                      <a:gd name="T11" fmla="*/ 39867 w 3986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867" h="21600" fill="none" extrusionOk="0">
                        <a:moveTo>
                          <a:pt x="-1" y="14116"/>
                        </a:moveTo>
                        <a:cubicBezTo>
                          <a:pt x="3132" y="5633"/>
                          <a:pt x="11218" y="-1"/>
                          <a:pt x="20262" y="0"/>
                        </a:cubicBezTo>
                        <a:cubicBezTo>
                          <a:pt x="28681" y="0"/>
                          <a:pt x="36333" y="4892"/>
                          <a:pt x="39867" y="12533"/>
                        </a:cubicBezTo>
                      </a:path>
                      <a:path w="39867" h="21600" stroke="0" extrusionOk="0">
                        <a:moveTo>
                          <a:pt x="-1" y="14116"/>
                        </a:moveTo>
                        <a:cubicBezTo>
                          <a:pt x="3132" y="5633"/>
                          <a:pt x="11218" y="-1"/>
                          <a:pt x="20262" y="0"/>
                        </a:cubicBezTo>
                        <a:cubicBezTo>
                          <a:pt x="28681" y="0"/>
                          <a:pt x="36333" y="4892"/>
                          <a:pt x="39867" y="12533"/>
                        </a:cubicBezTo>
                        <a:lnTo>
                          <a:pt x="20262" y="21600"/>
                        </a:lnTo>
                        <a:lnTo>
                          <a:pt x="-1" y="14116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5" name="Arc 116"/>
                  <p:cNvSpPr>
                    <a:spLocks/>
                  </p:cNvSpPr>
                  <p:nvPr/>
                </p:nvSpPr>
                <p:spPr bwMode="auto">
                  <a:xfrm>
                    <a:off x="1015" y="2211"/>
                    <a:ext cx="23" cy="14"/>
                  </a:xfrm>
                  <a:custGeom>
                    <a:avLst/>
                    <a:gdLst>
                      <a:gd name="T0" fmla="*/ 0 w 31958"/>
                      <a:gd name="T1" fmla="*/ 0 h 25972"/>
                      <a:gd name="T2" fmla="*/ 0 w 31958"/>
                      <a:gd name="T3" fmla="*/ 0 h 25972"/>
                      <a:gd name="T4" fmla="*/ 0 w 31958"/>
                      <a:gd name="T5" fmla="*/ 0 h 25972"/>
                      <a:gd name="T6" fmla="*/ 0 60000 65536"/>
                      <a:gd name="T7" fmla="*/ 0 60000 65536"/>
                      <a:gd name="T8" fmla="*/ 0 60000 65536"/>
                      <a:gd name="T9" fmla="*/ 0 w 31958"/>
                      <a:gd name="T10" fmla="*/ 0 h 25972"/>
                      <a:gd name="T11" fmla="*/ 31958 w 31958"/>
                      <a:gd name="T12" fmla="*/ 25972 h 259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958" h="25972" fill="none" extrusionOk="0">
                        <a:moveTo>
                          <a:pt x="447" y="25971"/>
                        </a:moveTo>
                        <a:cubicBezTo>
                          <a:pt x="149" y="24533"/>
                          <a:pt x="0" y="2306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219" y="-1"/>
                          <a:pt x="28781" y="909"/>
                          <a:pt x="31958" y="2645"/>
                        </a:cubicBezTo>
                      </a:path>
                      <a:path w="31958" h="25972" stroke="0" extrusionOk="0">
                        <a:moveTo>
                          <a:pt x="447" y="25971"/>
                        </a:moveTo>
                        <a:cubicBezTo>
                          <a:pt x="149" y="24533"/>
                          <a:pt x="0" y="2306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219" y="-1"/>
                          <a:pt x="28781" y="909"/>
                          <a:pt x="31958" y="2645"/>
                        </a:cubicBezTo>
                        <a:lnTo>
                          <a:pt x="21600" y="21600"/>
                        </a:lnTo>
                        <a:lnTo>
                          <a:pt x="447" y="2597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6" name="Arc 117"/>
                  <p:cNvSpPr>
                    <a:spLocks/>
                  </p:cNvSpPr>
                  <p:nvPr/>
                </p:nvSpPr>
                <p:spPr bwMode="auto">
                  <a:xfrm>
                    <a:off x="1016" y="2212"/>
                    <a:ext cx="21" cy="13"/>
                  </a:xfrm>
                  <a:custGeom>
                    <a:avLst/>
                    <a:gdLst>
                      <a:gd name="T0" fmla="*/ 0 w 31797"/>
                      <a:gd name="T1" fmla="*/ 0 h 26058"/>
                      <a:gd name="T2" fmla="*/ 0 w 31797"/>
                      <a:gd name="T3" fmla="*/ 0 h 26058"/>
                      <a:gd name="T4" fmla="*/ 0 w 31797"/>
                      <a:gd name="T5" fmla="*/ 0 h 26058"/>
                      <a:gd name="T6" fmla="*/ 0 60000 65536"/>
                      <a:gd name="T7" fmla="*/ 0 60000 65536"/>
                      <a:gd name="T8" fmla="*/ 0 60000 65536"/>
                      <a:gd name="T9" fmla="*/ 0 w 31797"/>
                      <a:gd name="T10" fmla="*/ 0 h 26058"/>
                      <a:gd name="T11" fmla="*/ 31797 w 31797"/>
                      <a:gd name="T12" fmla="*/ 26058 h 2605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797" h="26058" fill="none" extrusionOk="0">
                        <a:moveTo>
                          <a:pt x="465" y="26057"/>
                        </a:moveTo>
                        <a:cubicBezTo>
                          <a:pt x="155" y="24592"/>
                          <a:pt x="0" y="2309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157" y="-1"/>
                          <a:pt x="28660" y="878"/>
                          <a:pt x="31796" y="2558"/>
                        </a:cubicBezTo>
                      </a:path>
                      <a:path w="31797" h="26058" stroke="0" extrusionOk="0">
                        <a:moveTo>
                          <a:pt x="465" y="26057"/>
                        </a:moveTo>
                        <a:cubicBezTo>
                          <a:pt x="155" y="24592"/>
                          <a:pt x="0" y="2309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157" y="-1"/>
                          <a:pt x="28660" y="878"/>
                          <a:pt x="31796" y="2558"/>
                        </a:cubicBezTo>
                        <a:lnTo>
                          <a:pt x="21600" y="21600"/>
                        </a:lnTo>
                        <a:lnTo>
                          <a:pt x="465" y="26057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7" name="Arc 118"/>
                  <p:cNvSpPr>
                    <a:spLocks/>
                  </p:cNvSpPr>
                  <p:nvPr/>
                </p:nvSpPr>
                <p:spPr bwMode="auto">
                  <a:xfrm>
                    <a:off x="1011" y="2242"/>
                    <a:ext cx="24" cy="11"/>
                  </a:xfrm>
                  <a:custGeom>
                    <a:avLst/>
                    <a:gdLst>
                      <a:gd name="T0" fmla="*/ 0 w 32394"/>
                      <a:gd name="T1" fmla="*/ 0 h 22980"/>
                      <a:gd name="T2" fmla="*/ 0 w 32394"/>
                      <a:gd name="T3" fmla="*/ 0 h 22980"/>
                      <a:gd name="T4" fmla="*/ 0 w 32394"/>
                      <a:gd name="T5" fmla="*/ 0 h 22980"/>
                      <a:gd name="T6" fmla="*/ 0 60000 65536"/>
                      <a:gd name="T7" fmla="*/ 0 60000 65536"/>
                      <a:gd name="T8" fmla="*/ 0 60000 65536"/>
                      <a:gd name="T9" fmla="*/ 0 w 32394"/>
                      <a:gd name="T10" fmla="*/ 0 h 22980"/>
                      <a:gd name="T11" fmla="*/ 32394 w 32394"/>
                      <a:gd name="T12" fmla="*/ 22980 h 2298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394" h="22980" fill="none" extrusionOk="0">
                        <a:moveTo>
                          <a:pt x="32393" y="20089"/>
                        </a:moveTo>
                        <a:cubicBezTo>
                          <a:pt x="29111" y="21983"/>
                          <a:pt x="25389" y="22979"/>
                          <a:pt x="21600" y="22980"/>
                        </a:cubicBezTo>
                        <a:cubicBezTo>
                          <a:pt x="9670" y="22980"/>
                          <a:pt x="0" y="13309"/>
                          <a:pt x="0" y="1380"/>
                        </a:cubicBezTo>
                        <a:cubicBezTo>
                          <a:pt x="-1" y="919"/>
                          <a:pt x="14" y="459"/>
                          <a:pt x="44" y="0"/>
                        </a:cubicBezTo>
                      </a:path>
                      <a:path w="32394" h="22980" stroke="0" extrusionOk="0">
                        <a:moveTo>
                          <a:pt x="32393" y="20089"/>
                        </a:moveTo>
                        <a:cubicBezTo>
                          <a:pt x="29111" y="21983"/>
                          <a:pt x="25389" y="22979"/>
                          <a:pt x="21600" y="22980"/>
                        </a:cubicBezTo>
                        <a:cubicBezTo>
                          <a:pt x="9670" y="22980"/>
                          <a:pt x="0" y="13309"/>
                          <a:pt x="0" y="1380"/>
                        </a:cubicBezTo>
                        <a:cubicBezTo>
                          <a:pt x="-1" y="919"/>
                          <a:pt x="14" y="459"/>
                          <a:pt x="44" y="0"/>
                        </a:cubicBezTo>
                        <a:lnTo>
                          <a:pt x="21600" y="1380"/>
                        </a:lnTo>
                        <a:lnTo>
                          <a:pt x="32393" y="2008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8" name="Arc 119"/>
                  <p:cNvSpPr>
                    <a:spLocks/>
                  </p:cNvSpPr>
                  <p:nvPr/>
                </p:nvSpPr>
                <p:spPr bwMode="auto">
                  <a:xfrm>
                    <a:off x="1012" y="2242"/>
                    <a:ext cx="22" cy="10"/>
                  </a:xfrm>
                  <a:custGeom>
                    <a:avLst/>
                    <a:gdLst>
                      <a:gd name="T0" fmla="*/ 0 w 32065"/>
                      <a:gd name="T1" fmla="*/ 0 h 23037"/>
                      <a:gd name="T2" fmla="*/ 0 w 32065"/>
                      <a:gd name="T3" fmla="*/ 0 h 23037"/>
                      <a:gd name="T4" fmla="*/ 0 w 32065"/>
                      <a:gd name="T5" fmla="*/ 0 h 23037"/>
                      <a:gd name="T6" fmla="*/ 0 60000 65536"/>
                      <a:gd name="T7" fmla="*/ 0 60000 65536"/>
                      <a:gd name="T8" fmla="*/ 0 60000 65536"/>
                      <a:gd name="T9" fmla="*/ 0 w 32065"/>
                      <a:gd name="T10" fmla="*/ 0 h 23037"/>
                      <a:gd name="T11" fmla="*/ 32065 w 32065"/>
                      <a:gd name="T12" fmla="*/ 23037 h 2303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065" h="23037" fill="none" extrusionOk="0">
                        <a:moveTo>
                          <a:pt x="32065" y="20332"/>
                        </a:moveTo>
                        <a:cubicBezTo>
                          <a:pt x="28862" y="22106"/>
                          <a:pt x="25261" y="23036"/>
                          <a:pt x="21600" y="23037"/>
                        </a:cubicBezTo>
                        <a:cubicBezTo>
                          <a:pt x="9670" y="23037"/>
                          <a:pt x="0" y="13366"/>
                          <a:pt x="0" y="1437"/>
                        </a:cubicBezTo>
                        <a:cubicBezTo>
                          <a:pt x="-1" y="957"/>
                          <a:pt x="15" y="478"/>
                          <a:pt x="47" y="-1"/>
                        </a:cubicBezTo>
                      </a:path>
                      <a:path w="32065" h="23037" stroke="0" extrusionOk="0">
                        <a:moveTo>
                          <a:pt x="32065" y="20332"/>
                        </a:moveTo>
                        <a:cubicBezTo>
                          <a:pt x="28862" y="22106"/>
                          <a:pt x="25261" y="23036"/>
                          <a:pt x="21600" y="23037"/>
                        </a:cubicBezTo>
                        <a:cubicBezTo>
                          <a:pt x="9670" y="23037"/>
                          <a:pt x="0" y="13366"/>
                          <a:pt x="0" y="1437"/>
                        </a:cubicBezTo>
                        <a:cubicBezTo>
                          <a:pt x="-1" y="957"/>
                          <a:pt x="15" y="478"/>
                          <a:pt x="47" y="-1"/>
                        </a:cubicBezTo>
                        <a:lnTo>
                          <a:pt x="21600" y="1437"/>
                        </a:lnTo>
                        <a:lnTo>
                          <a:pt x="32065" y="20332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9" name="Arc 120"/>
                  <p:cNvSpPr>
                    <a:spLocks/>
                  </p:cNvSpPr>
                  <p:nvPr/>
                </p:nvSpPr>
                <p:spPr bwMode="auto">
                  <a:xfrm>
                    <a:off x="1076" y="2211"/>
                    <a:ext cx="18" cy="13"/>
                  </a:xfrm>
                  <a:custGeom>
                    <a:avLst/>
                    <a:gdLst>
                      <a:gd name="T0" fmla="*/ 0 w 25836"/>
                      <a:gd name="T1" fmla="*/ 0 h 32090"/>
                      <a:gd name="T2" fmla="*/ 0 w 25836"/>
                      <a:gd name="T3" fmla="*/ 0 h 32090"/>
                      <a:gd name="T4" fmla="*/ 0 w 25836"/>
                      <a:gd name="T5" fmla="*/ 0 h 32090"/>
                      <a:gd name="T6" fmla="*/ 0 60000 65536"/>
                      <a:gd name="T7" fmla="*/ 0 60000 65536"/>
                      <a:gd name="T8" fmla="*/ 0 60000 65536"/>
                      <a:gd name="T9" fmla="*/ 0 w 25836"/>
                      <a:gd name="T10" fmla="*/ 0 h 32090"/>
                      <a:gd name="T11" fmla="*/ 25836 w 25836"/>
                      <a:gd name="T12" fmla="*/ 32090 h 320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836" h="32090" fill="none" extrusionOk="0">
                        <a:moveTo>
                          <a:pt x="0" y="419"/>
                        </a:moveTo>
                        <a:cubicBezTo>
                          <a:pt x="1394" y="140"/>
                          <a:pt x="2813" y="-1"/>
                          <a:pt x="4236" y="0"/>
                        </a:cubicBezTo>
                        <a:cubicBezTo>
                          <a:pt x="16165" y="0"/>
                          <a:pt x="25836" y="9670"/>
                          <a:pt x="25836" y="21600"/>
                        </a:cubicBezTo>
                        <a:cubicBezTo>
                          <a:pt x="25836" y="25270"/>
                          <a:pt x="24900" y="28881"/>
                          <a:pt x="23117" y="32089"/>
                        </a:cubicBezTo>
                      </a:path>
                      <a:path w="25836" h="32090" stroke="0" extrusionOk="0">
                        <a:moveTo>
                          <a:pt x="0" y="419"/>
                        </a:moveTo>
                        <a:cubicBezTo>
                          <a:pt x="1394" y="140"/>
                          <a:pt x="2813" y="-1"/>
                          <a:pt x="4236" y="0"/>
                        </a:cubicBezTo>
                        <a:cubicBezTo>
                          <a:pt x="16165" y="0"/>
                          <a:pt x="25836" y="9670"/>
                          <a:pt x="25836" y="21600"/>
                        </a:cubicBezTo>
                        <a:cubicBezTo>
                          <a:pt x="25836" y="25270"/>
                          <a:pt x="24900" y="28881"/>
                          <a:pt x="23117" y="32089"/>
                        </a:cubicBezTo>
                        <a:lnTo>
                          <a:pt x="4236" y="21600"/>
                        </a:lnTo>
                        <a:lnTo>
                          <a:pt x="0" y="41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0" name="Arc 121"/>
                  <p:cNvSpPr>
                    <a:spLocks/>
                  </p:cNvSpPr>
                  <p:nvPr/>
                </p:nvSpPr>
                <p:spPr bwMode="auto">
                  <a:xfrm>
                    <a:off x="1076" y="2212"/>
                    <a:ext cx="17" cy="12"/>
                  </a:xfrm>
                  <a:custGeom>
                    <a:avLst/>
                    <a:gdLst>
                      <a:gd name="T0" fmla="*/ 0 w 25642"/>
                      <a:gd name="T1" fmla="*/ 0 h 32484"/>
                      <a:gd name="T2" fmla="*/ 0 w 25642"/>
                      <a:gd name="T3" fmla="*/ 0 h 32484"/>
                      <a:gd name="T4" fmla="*/ 0 w 25642"/>
                      <a:gd name="T5" fmla="*/ 0 h 32484"/>
                      <a:gd name="T6" fmla="*/ 0 60000 65536"/>
                      <a:gd name="T7" fmla="*/ 0 60000 65536"/>
                      <a:gd name="T8" fmla="*/ 0 60000 65536"/>
                      <a:gd name="T9" fmla="*/ 0 w 25642"/>
                      <a:gd name="T10" fmla="*/ 0 h 32484"/>
                      <a:gd name="T11" fmla="*/ 25642 w 25642"/>
                      <a:gd name="T12" fmla="*/ 32484 h 3248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642" h="32484" fill="none" extrusionOk="0">
                        <a:moveTo>
                          <a:pt x="0" y="381"/>
                        </a:moveTo>
                        <a:cubicBezTo>
                          <a:pt x="1332" y="127"/>
                          <a:pt x="2685" y="-1"/>
                          <a:pt x="4042" y="0"/>
                        </a:cubicBezTo>
                        <a:cubicBezTo>
                          <a:pt x="15971" y="0"/>
                          <a:pt x="25642" y="9670"/>
                          <a:pt x="25642" y="21600"/>
                        </a:cubicBezTo>
                        <a:cubicBezTo>
                          <a:pt x="25642" y="25424"/>
                          <a:pt x="24626" y="29180"/>
                          <a:pt x="22699" y="32483"/>
                        </a:cubicBezTo>
                      </a:path>
                      <a:path w="25642" h="32484" stroke="0" extrusionOk="0">
                        <a:moveTo>
                          <a:pt x="0" y="381"/>
                        </a:moveTo>
                        <a:cubicBezTo>
                          <a:pt x="1332" y="127"/>
                          <a:pt x="2685" y="-1"/>
                          <a:pt x="4042" y="0"/>
                        </a:cubicBezTo>
                        <a:cubicBezTo>
                          <a:pt x="15971" y="0"/>
                          <a:pt x="25642" y="9670"/>
                          <a:pt x="25642" y="21600"/>
                        </a:cubicBezTo>
                        <a:cubicBezTo>
                          <a:pt x="25642" y="25424"/>
                          <a:pt x="24626" y="29180"/>
                          <a:pt x="22699" y="32483"/>
                        </a:cubicBezTo>
                        <a:lnTo>
                          <a:pt x="4042" y="21600"/>
                        </a:lnTo>
                        <a:lnTo>
                          <a:pt x="0" y="3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1" name="Arc 122"/>
                  <p:cNvSpPr>
                    <a:spLocks/>
                  </p:cNvSpPr>
                  <p:nvPr/>
                </p:nvSpPr>
                <p:spPr bwMode="auto">
                  <a:xfrm>
                    <a:off x="1082" y="2225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28665"/>
                      <a:gd name="T2" fmla="*/ 0 w 21600"/>
                      <a:gd name="T3" fmla="*/ 0 h 28665"/>
                      <a:gd name="T4" fmla="*/ 0 w 21600"/>
                      <a:gd name="T5" fmla="*/ 0 h 28665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8665"/>
                      <a:gd name="T11" fmla="*/ 21600 w 21600"/>
                      <a:gd name="T12" fmla="*/ 28665 h 2866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8665" fill="none" extrusionOk="0">
                        <a:moveTo>
                          <a:pt x="13298" y="-1"/>
                        </a:moveTo>
                        <a:cubicBezTo>
                          <a:pt x="18537" y="4093"/>
                          <a:pt x="21600" y="10371"/>
                          <a:pt x="21600" y="17021"/>
                        </a:cubicBezTo>
                        <a:cubicBezTo>
                          <a:pt x="21600" y="21148"/>
                          <a:pt x="20417" y="25188"/>
                          <a:pt x="18192" y="28664"/>
                        </a:cubicBezTo>
                      </a:path>
                      <a:path w="21600" h="28665" stroke="0" extrusionOk="0">
                        <a:moveTo>
                          <a:pt x="13298" y="-1"/>
                        </a:moveTo>
                        <a:cubicBezTo>
                          <a:pt x="18537" y="4093"/>
                          <a:pt x="21600" y="10371"/>
                          <a:pt x="21600" y="17021"/>
                        </a:cubicBezTo>
                        <a:cubicBezTo>
                          <a:pt x="21600" y="21148"/>
                          <a:pt x="20417" y="25188"/>
                          <a:pt x="18192" y="28664"/>
                        </a:cubicBezTo>
                        <a:lnTo>
                          <a:pt x="0" y="17021"/>
                        </a:lnTo>
                        <a:lnTo>
                          <a:pt x="13298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2" name="Arc 123"/>
                  <p:cNvSpPr>
                    <a:spLocks/>
                  </p:cNvSpPr>
                  <p:nvPr/>
                </p:nvSpPr>
                <p:spPr bwMode="auto">
                  <a:xfrm>
                    <a:off x="1082" y="2226"/>
                    <a:ext cx="15" cy="12"/>
                  </a:xfrm>
                  <a:custGeom>
                    <a:avLst/>
                    <a:gdLst>
                      <a:gd name="T0" fmla="*/ 0 w 21600"/>
                      <a:gd name="T1" fmla="*/ 0 h 29262"/>
                      <a:gd name="T2" fmla="*/ 0 w 21600"/>
                      <a:gd name="T3" fmla="*/ 0 h 29262"/>
                      <a:gd name="T4" fmla="*/ 0 w 21600"/>
                      <a:gd name="T5" fmla="*/ 0 h 2926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9262"/>
                      <a:gd name="T11" fmla="*/ 21600 w 21600"/>
                      <a:gd name="T12" fmla="*/ 29262 h 2926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9262" fill="none" extrusionOk="0">
                        <a:moveTo>
                          <a:pt x="12959" y="-1"/>
                        </a:moveTo>
                        <a:cubicBezTo>
                          <a:pt x="18399" y="4079"/>
                          <a:pt x="21600" y="10481"/>
                          <a:pt x="21600" y="17280"/>
                        </a:cubicBezTo>
                        <a:cubicBezTo>
                          <a:pt x="21600" y="21544"/>
                          <a:pt x="20337" y="25713"/>
                          <a:pt x="17971" y="29261"/>
                        </a:cubicBezTo>
                      </a:path>
                      <a:path w="21600" h="29262" stroke="0" extrusionOk="0">
                        <a:moveTo>
                          <a:pt x="12959" y="-1"/>
                        </a:moveTo>
                        <a:cubicBezTo>
                          <a:pt x="18399" y="4079"/>
                          <a:pt x="21600" y="10481"/>
                          <a:pt x="21600" y="17280"/>
                        </a:cubicBezTo>
                        <a:cubicBezTo>
                          <a:pt x="21600" y="21544"/>
                          <a:pt x="20337" y="25713"/>
                          <a:pt x="17971" y="29261"/>
                        </a:cubicBezTo>
                        <a:lnTo>
                          <a:pt x="0" y="17280"/>
                        </a:lnTo>
                        <a:lnTo>
                          <a:pt x="12959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3" name="Arc 124"/>
                  <p:cNvSpPr>
                    <a:spLocks/>
                  </p:cNvSpPr>
                  <p:nvPr/>
                </p:nvSpPr>
                <p:spPr bwMode="auto">
                  <a:xfrm>
                    <a:off x="1076" y="2237"/>
                    <a:ext cx="20" cy="20"/>
                  </a:xfrm>
                  <a:custGeom>
                    <a:avLst/>
                    <a:gdLst>
                      <a:gd name="T0" fmla="*/ 0 w 28696"/>
                      <a:gd name="T1" fmla="*/ 0 h 28431"/>
                      <a:gd name="T2" fmla="*/ 0 w 28696"/>
                      <a:gd name="T3" fmla="*/ 0 h 28431"/>
                      <a:gd name="T4" fmla="*/ 0 w 28696"/>
                      <a:gd name="T5" fmla="*/ 0 h 28431"/>
                      <a:gd name="T6" fmla="*/ 0 60000 65536"/>
                      <a:gd name="T7" fmla="*/ 0 60000 65536"/>
                      <a:gd name="T8" fmla="*/ 0 60000 65536"/>
                      <a:gd name="T9" fmla="*/ 0 w 28696"/>
                      <a:gd name="T10" fmla="*/ 0 h 28431"/>
                      <a:gd name="T11" fmla="*/ 28696 w 28696"/>
                      <a:gd name="T12" fmla="*/ 28431 h 2843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696" h="28431" fill="none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</a:path>
                      <a:path w="28696" h="28431" stroke="0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  <a:lnTo>
                          <a:pt x="7096" y="6831"/>
                        </a:lnTo>
                        <a:lnTo>
                          <a:pt x="2758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4" name="Arc 125"/>
                  <p:cNvSpPr>
                    <a:spLocks/>
                  </p:cNvSpPr>
                  <p:nvPr/>
                </p:nvSpPr>
                <p:spPr bwMode="auto">
                  <a:xfrm>
                    <a:off x="1076" y="2238"/>
                    <a:ext cx="19" cy="18"/>
                  </a:xfrm>
                  <a:custGeom>
                    <a:avLst/>
                    <a:gdLst>
                      <a:gd name="T0" fmla="*/ 0 w 28696"/>
                      <a:gd name="T1" fmla="*/ 0 h 28431"/>
                      <a:gd name="T2" fmla="*/ 0 w 28696"/>
                      <a:gd name="T3" fmla="*/ 0 h 28431"/>
                      <a:gd name="T4" fmla="*/ 0 w 28696"/>
                      <a:gd name="T5" fmla="*/ 0 h 28431"/>
                      <a:gd name="T6" fmla="*/ 0 60000 65536"/>
                      <a:gd name="T7" fmla="*/ 0 60000 65536"/>
                      <a:gd name="T8" fmla="*/ 0 60000 65536"/>
                      <a:gd name="T9" fmla="*/ 0 w 28696"/>
                      <a:gd name="T10" fmla="*/ 0 h 28431"/>
                      <a:gd name="T11" fmla="*/ 28696 w 28696"/>
                      <a:gd name="T12" fmla="*/ 28431 h 2843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696" h="28431" fill="none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</a:path>
                      <a:path w="28696" h="28431" stroke="0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  <a:lnTo>
                          <a:pt x="7096" y="6831"/>
                        </a:lnTo>
                        <a:lnTo>
                          <a:pt x="2758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5" name="Arc 126"/>
                  <p:cNvSpPr>
                    <a:spLocks/>
                  </p:cNvSpPr>
                  <p:nvPr/>
                </p:nvSpPr>
                <p:spPr bwMode="auto">
                  <a:xfrm>
                    <a:off x="1005" y="2225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281"/>
                      <a:gd name="T2" fmla="*/ 0 w 21600"/>
                      <a:gd name="T3" fmla="*/ 0 h 41281"/>
                      <a:gd name="T4" fmla="*/ 0 w 21600"/>
                      <a:gd name="T5" fmla="*/ 0 h 4128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281"/>
                      <a:gd name="T11" fmla="*/ 21600 w 21600"/>
                      <a:gd name="T12" fmla="*/ 41281 h 4128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281" fill="none" extrusionOk="0">
                        <a:moveTo>
                          <a:pt x="12736" y="41280"/>
                        </a:moveTo>
                        <a:cubicBezTo>
                          <a:pt x="4984" y="37792"/>
                          <a:pt x="0" y="30082"/>
                          <a:pt x="0" y="21583"/>
                        </a:cubicBezTo>
                        <a:cubicBezTo>
                          <a:pt x="-1" y="9982"/>
                          <a:pt x="9163" y="453"/>
                          <a:pt x="20754" y="-1"/>
                        </a:cubicBezTo>
                      </a:path>
                      <a:path w="21600" h="41281" stroke="0" extrusionOk="0">
                        <a:moveTo>
                          <a:pt x="12736" y="41280"/>
                        </a:moveTo>
                        <a:cubicBezTo>
                          <a:pt x="4984" y="37792"/>
                          <a:pt x="0" y="30082"/>
                          <a:pt x="0" y="21583"/>
                        </a:cubicBezTo>
                        <a:cubicBezTo>
                          <a:pt x="-1" y="9982"/>
                          <a:pt x="9163" y="453"/>
                          <a:pt x="20754" y="-1"/>
                        </a:cubicBezTo>
                        <a:lnTo>
                          <a:pt x="21600" y="21583"/>
                        </a:lnTo>
                        <a:lnTo>
                          <a:pt x="12736" y="4128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6" name="Arc 127"/>
                  <p:cNvSpPr>
                    <a:spLocks/>
                  </p:cNvSpPr>
                  <p:nvPr/>
                </p:nvSpPr>
                <p:spPr bwMode="auto">
                  <a:xfrm>
                    <a:off x="1006" y="2226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322"/>
                      <a:gd name="T2" fmla="*/ 0 w 21600"/>
                      <a:gd name="T3" fmla="*/ 0 h 41322"/>
                      <a:gd name="T4" fmla="*/ 0 w 21600"/>
                      <a:gd name="T5" fmla="*/ 0 h 4132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322"/>
                      <a:gd name="T11" fmla="*/ 21600 w 21600"/>
                      <a:gd name="T12" fmla="*/ 41322 h 4132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322" fill="none" extrusionOk="0">
                        <a:moveTo>
                          <a:pt x="12826" y="41322"/>
                        </a:moveTo>
                        <a:cubicBezTo>
                          <a:pt x="5026" y="37855"/>
                          <a:pt x="0" y="30119"/>
                          <a:pt x="0" y="21584"/>
                        </a:cubicBezTo>
                        <a:cubicBezTo>
                          <a:pt x="-1" y="9979"/>
                          <a:pt x="9169" y="448"/>
                          <a:pt x="20766" y="0"/>
                        </a:cubicBezTo>
                      </a:path>
                      <a:path w="21600" h="41322" stroke="0" extrusionOk="0">
                        <a:moveTo>
                          <a:pt x="12826" y="41322"/>
                        </a:moveTo>
                        <a:cubicBezTo>
                          <a:pt x="5026" y="37855"/>
                          <a:pt x="0" y="30119"/>
                          <a:pt x="0" y="21584"/>
                        </a:cubicBezTo>
                        <a:cubicBezTo>
                          <a:pt x="-1" y="9979"/>
                          <a:pt x="9169" y="448"/>
                          <a:pt x="20766" y="0"/>
                        </a:cubicBezTo>
                        <a:lnTo>
                          <a:pt x="21600" y="21584"/>
                        </a:lnTo>
                        <a:lnTo>
                          <a:pt x="12826" y="41322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7" name="Arc 128"/>
                  <p:cNvSpPr>
                    <a:spLocks/>
                  </p:cNvSpPr>
                  <p:nvPr/>
                </p:nvSpPr>
                <p:spPr bwMode="auto">
                  <a:xfrm>
                    <a:off x="1034" y="2249"/>
                    <a:ext cx="43" cy="12"/>
                  </a:xfrm>
                  <a:custGeom>
                    <a:avLst/>
                    <a:gdLst>
                      <a:gd name="T0" fmla="*/ 0 w 39157"/>
                      <a:gd name="T1" fmla="*/ 0 h 21600"/>
                      <a:gd name="T2" fmla="*/ 0 w 39157"/>
                      <a:gd name="T3" fmla="*/ 0 h 21600"/>
                      <a:gd name="T4" fmla="*/ 0 w 3915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157"/>
                      <a:gd name="T10" fmla="*/ 0 h 21600"/>
                      <a:gd name="T11" fmla="*/ 39157 w 3915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157" h="21600" fill="none" extrusionOk="0">
                        <a:moveTo>
                          <a:pt x="39156" y="12211"/>
                        </a:moveTo>
                        <a:cubicBezTo>
                          <a:pt x="35129" y="18087"/>
                          <a:pt x="28463" y="21599"/>
                          <a:pt x="21340" y="21600"/>
                        </a:cubicBezTo>
                        <a:cubicBezTo>
                          <a:pt x="10701" y="21600"/>
                          <a:pt x="1646" y="13853"/>
                          <a:pt x="0" y="3342"/>
                        </a:cubicBezTo>
                      </a:path>
                      <a:path w="39157" h="21600" stroke="0" extrusionOk="0">
                        <a:moveTo>
                          <a:pt x="39156" y="12211"/>
                        </a:moveTo>
                        <a:cubicBezTo>
                          <a:pt x="35129" y="18087"/>
                          <a:pt x="28463" y="21599"/>
                          <a:pt x="21340" y="21600"/>
                        </a:cubicBezTo>
                        <a:cubicBezTo>
                          <a:pt x="10701" y="21600"/>
                          <a:pt x="1646" y="13853"/>
                          <a:pt x="0" y="3342"/>
                        </a:cubicBezTo>
                        <a:lnTo>
                          <a:pt x="21340" y="0"/>
                        </a:lnTo>
                        <a:lnTo>
                          <a:pt x="39156" y="1221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8" name="Arc 129"/>
                  <p:cNvSpPr>
                    <a:spLocks/>
                  </p:cNvSpPr>
                  <p:nvPr/>
                </p:nvSpPr>
                <p:spPr bwMode="auto">
                  <a:xfrm>
                    <a:off x="1035" y="2249"/>
                    <a:ext cx="40" cy="11"/>
                  </a:xfrm>
                  <a:custGeom>
                    <a:avLst/>
                    <a:gdLst>
                      <a:gd name="T0" fmla="*/ 0 w 38879"/>
                      <a:gd name="T1" fmla="*/ 0 h 21600"/>
                      <a:gd name="T2" fmla="*/ 0 w 38879"/>
                      <a:gd name="T3" fmla="*/ 0 h 21600"/>
                      <a:gd name="T4" fmla="*/ 0 w 388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879"/>
                      <a:gd name="T10" fmla="*/ 0 h 21600"/>
                      <a:gd name="T11" fmla="*/ 38879 w 388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879" h="21600" fill="none" extrusionOk="0">
                        <a:moveTo>
                          <a:pt x="38878" y="12573"/>
                        </a:moveTo>
                        <a:cubicBezTo>
                          <a:pt x="34822" y="18239"/>
                          <a:pt x="28283" y="21599"/>
                          <a:pt x="21316" y="21600"/>
                        </a:cubicBezTo>
                        <a:cubicBezTo>
                          <a:pt x="10732" y="21600"/>
                          <a:pt x="1708" y="13932"/>
                          <a:pt x="-1" y="3488"/>
                        </a:cubicBezTo>
                      </a:path>
                      <a:path w="38879" h="21600" stroke="0" extrusionOk="0">
                        <a:moveTo>
                          <a:pt x="38878" y="12573"/>
                        </a:moveTo>
                        <a:cubicBezTo>
                          <a:pt x="34822" y="18239"/>
                          <a:pt x="28283" y="21599"/>
                          <a:pt x="21316" y="21600"/>
                        </a:cubicBezTo>
                        <a:cubicBezTo>
                          <a:pt x="10732" y="21600"/>
                          <a:pt x="1708" y="13932"/>
                          <a:pt x="-1" y="3488"/>
                        </a:cubicBezTo>
                        <a:lnTo>
                          <a:pt x="21316" y="0"/>
                        </a:lnTo>
                        <a:lnTo>
                          <a:pt x="38878" y="1257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</p:grpSp>
          </p:grpSp>
          <p:grpSp>
            <p:nvGrpSpPr>
              <p:cNvPr id="81042" name="Group 130"/>
              <p:cNvGrpSpPr>
                <a:grpSpLocks/>
              </p:cNvGrpSpPr>
              <p:nvPr/>
            </p:nvGrpSpPr>
            <p:grpSpPr bwMode="auto">
              <a:xfrm>
                <a:off x="1523" y="332"/>
                <a:ext cx="170" cy="169"/>
                <a:chOff x="775" y="1966"/>
                <a:chExt cx="170" cy="169"/>
              </a:xfrm>
            </p:grpSpPr>
            <p:sp>
              <p:nvSpPr>
                <p:cNvPr id="81071" name="Freeform 131"/>
                <p:cNvSpPr>
                  <a:spLocks/>
                </p:cNvSpPr>
                <p:nvPr/>
              </p:nvSpPr>
              <p:spPr bwMode="auto">
                <a:xfrm>
                  <a:off x="799" y="2068"/>
                  <a:ext cx="146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2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2" name="Freeform 132"/>
                <p:cNvSpPr>
                  <a:spLocks/>
                </p:cNvSpPr>
                <p:nvPr/>
              </p:nvSpPr>
              <p:spPr bwMode="auto">
                <a:xfrm>
                  <a:off x="799" y="2068"/>
                  <a:ext cx="146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2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3" name="Rectangle 133"/>
                <p:cNvSpPr>
                  <a:spLocks noChangeArrowheads="1"/>
                </p:cNvSpPr>
                <p:nvPr/>
              </p:nvSpPr>
              <p:spPr bwMode="auto">
                <a:xfrm>
                  <a:off x="799" y="2086"/>
                  <a:ext cx="130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74" name="Rectangle 134"/>
                <p:cNvSpPr>
                  <a:spLocks noChangeArrowheads="1"/>
                </p:cNvSpPr>
                <p:nvPr/>
              </p:nvSpPr>
              <p:spPr bwMode="auto">
                <a:xfrm>
                  <a:off x="800" y="2087"/>
                  <a:ext cx="128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75" name="Freeform 135"/>
                <p:cNvSpPr>
                  <a:spLocks/>
                </p:cNvSpPr>
                <p:nvPr/>
              </p:nvSpPr>
              <p:spPr bwMode="auto">
                <a:xfrm>
                  <a:off x="929" y="2068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6" name="Freeform 136"/>
                <p:cNvSpPr>
                  <a:spLocks/>
                </p:cNvSpPr>
                <p:nvPr/>
              </p:nvSpPr>
              <p:spPr bwMode="auto">
                <a:xfrm>
                  <a:off x="929" y="2068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7" name="Freeform 137"/>
                <p:cNvSpPr>
                  <a:spLocks/>
                </p:cNvSpPr>
                <p:nvPr/>
              </p:nvSpPr>
              <p:spPr bwMode="auto">
                <a:xfrm>
                  <a:off x="803" y="2068"/>
                  <a:ext cx="140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6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8" name="Freeform 138"/>
                <p:cNvSpPr>
                  <a:spLocks/>
                </p:cNvSpPr>
                <p:nvPr/>
              </p:nvSpPr>
              <p:spPr bwMode="auto">
                <a:xfrm>
                  <a:off x="803" y="2068"/>
                  <a:ext cx="140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6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9" name="Freeform 139"/>
                <p:cNvSpPr>
                  <a:spLocks/>
                </p:cNvSpPr>
                <p:nvPr/>
              </p:nvSpPr>
              <p:spPr bwMode="auto">
                <a:xfrm>
                  <a:off x="801" y="1966"/>
                  <a:ext cx="142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0" name="Freeform 140"/>
                <p:cNvSpPr>
                  <a:spLocks/>
                </p:cNvSpPr>
                <p:nvPr/>
              </p:nvSpPr>
              <p:spPr bwMode="auto">
                <a:xfrm>
                  <a:off x="801" y="1966"/>
                  <a:ext cx="142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1" name="Rectangle 141"/>
                <p:cNvSpPr>
                  <a:spLocks noChangeArrowheads="1"/>
                </p:cNvSpPr>
                <p:nvPr/>
              </p:nvSpPr>
              <p:spPr bwMode="auto">
                <a:xfrm>
                  <a:off x="802" y="1981"/>
                  <a:ext cx="128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82" name="Rectangle 142"/>
                <p:cNvSpPr>
                  <a:spLocks noChangeArrowheads="1"/>
                </p:cNvSpPr>
                <p:nvPr/>
              </p:nvSpPr>
              <p:spPr bwMode="auto">
                <a:xfrm>
                  <a:off x="813" y="1993"/>
                  <a:ext cx="104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83" name="Freeform 143"/>
                <p:cNvSpPr>
                  <a:spLocks/>
                </p:cNvSpPr>
                <p:nvPr/>
              </p:nvSpPr>
              <p:spPr bwMode="auto">
                <a:xfrm>
                  <a:off x="929" y="1966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4" name="Freeform 144"/>
                <p:cNvSpPr>
                  <a:spLocks/>
                </p:cNvSpPr>
                <p:nvPr/>
              </p:nvSpPr>
              <p:spPr bwMode="auto">
                <a:xfrm>
                  <a:off x="929" y="1966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5" name="Freeform 145"/>
                <p:cNvSpPr>
                  <a:spLocks/>
                </p:cNvSpPr>
                <p:nvPr/>
              </p:nvSpPr>
              <p:spPr bwMode="auto">
                <a:xfrm>
                  <a:off x="775" y="2104"/>
                  <a:ext cx="160" cy="25"/>
                </a:xfrm>
                <a:custGeom>
                  <a:avLst/>
                  <a:gdLst>
                    <a:gd name="T0" fmla="*/ 0 w 637"/>
                    <a:gd name="T1" fmla="*/ 0 h 96"/>
                    <a:gd name="T2" fmla="*/ 0 w 637"/>
                    <a:gd name="T3" fmla="*/ 0 h 96"/>
                    <a:gd name="T4" fmla="*/ 0 w 637"/>
                    <a:gd name="T5" fmla="*/ 0 h 96"/>
                    <a:gd name="T6" fmla="*/ 0 w 637"/>
                    <a:gd name="T7" fmla="*/ 0 h 96"/>
                    <a:gd name="T8" fmla="*/ 0 w 637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6"/>
                    <a:gd name="T17" fmla="*/ 637 w 637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6" name="Freeform 146"/>
                <p:cNvSpPr>
                  <a:spLocks/>
                </p:cNvSpPr>
                <p:nvPr/>
              </p:nvSpPr>
              <p:spPr bwMode="auto">
                <a:xfrm>
                  <a:off x="775" y="2104"/>
                  <a:ext cx="160" cy="25"/>
                </a:xfrm>
                <a:custGeom>
                  <a:avLst/>
                  <a:gdLst>
                    <a:gd name="T0" fmla="*/ 0 w 637"/>
                    <a:gd name="T1" fmla="*/ 0 h 96"/>
                    <a:gd name="T2" fmla="*/ 0 w 637"/>
                    <a:gd name="T3" fmla="*/ 0 h 96"/>
                    <a:gd name="T4" fmla="*/ 0 w 637"/>
                    <a:gd name="T5" fmla="*/ 0 h 96"/>
                    <a:gd name="T6" fmla="*/ 0 w 637"/>
                    <a:gd name="T7" fmla="*/ 0 h 96"/>
                    <a:gd name="T8" fmla="*/ 0 w 637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6"/>
                    <a:gd name="T17" fmla="*/ 637 w 637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7" name="Freeform 147"/>
                <p:cNvSpPr>
                  <a:spLocks/>
                </p:cNvSpPr>
                <p:nvPr/>
              </p:nvSpPr>
              <p:spPr bwMode="auto">
                <a:xfrm>
                  <a:off x="914" y="2104"/>
                  <a:ext cx="21" cy="31"/>
                </a:xfrm>
                <a:custGeom>
                  <a:avLst/>
                  <a:gdLst>
                    <a:gd name="T0" fmla="*/ 0 w 80"/>
                    <a:gd name="T1" fmla="*/ 0 h 120"/>
                    <a:gd name="T2" fmla="*/ 0 w 80"/>
                    <a:gd name="T3" fmla="*/ 0 h 120"/>
                    <a:gd name="T4" fmla="*/ 0 w 80"/>
                    <a:gd name="T5" fmla="*/ 0 h 120"/>
                    <a:gd name="T6" fmla="*/ 0 w 80"/>
                    <a:gd name="T7" fmla="*/ 0 h 120"/>
                    <a:gd name="T8" fmla="*/ 0 w 80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0"/>
                    <a:gd name="T17" fmla="*/ 80 w 80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0">
                      <a:moveTo>
                        <a:pt x="0" y="120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8" name="Freeform 148"/>
                <p:cNvSpPr>
                  <a:spLocks/>
                </p:cNvSpPr>
                <p:nvPr/>
              </p:nvSpPr>
              <p:spPr bwMode="auto">
                <a:xfrm>
                  <a:off x="914" y="2104"/>
                  <a:ext cx="21" cy="31"/>
                </a:xfrm>
                <a:custGeom>
                  <a:avLst/>
                  <a:gdLst>
                    <a:gd name="T0" fmla="*/ 0 w 80"/>
                    <a:gd name="T1" fmla="*/ 0 h 120"/>
                    <a:gd name="T2" fmla="*/ 0 w 80"/>
                    <a:gd name="T3" fmla="*/ 0 h 120"/>
                    <a:gd name="T4" fmla="*/ 0 w 80"/>
                    <a:gd name="T5" fmla="*/ 0 h 120"/>
                    <a:gd name="T6" fmla="*/ 0 w 80"/>
                    <a:gd name="T7" fmla="*/ 0 h 120"/>
                    <a:gd name="T8" fmla="*/ 0 w 80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0"/>
                    <a:gd name="T17" fmla="*/ 80 w 80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0">
                      <a:moveTo>
                        <a:pt x="0" y="120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9" name="Rectangle 149"/>
                <p:cNvSpPr>
                  <a:spLocks noChangeArrowheads="1"/>
                </p:cNvSpPr>
                <p:nvPr/>
              </p:nvSpPr>
              <p:spPr bwMode="auto">
                <a:xfrm>
                  <a:off x="775" y="21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90" name="Rectangle 150"/>
                <p:cNvSpPr>
                  <a:spLocks noChangeArrowheads="1"/>
                </p:cNvSpPr>
                <p:nvPr/>
              </p:nvSpPr>
              <p:spPr bwMode="auto">
                <a:xfrm>
                  <a:off x="776" y="21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43" name="Group 151"/>
              <p:cNvGrpSpPr>
                <a:grpSpLocks/>
              </p:cNvGrpSpPr>
              <p:nvPr/>
            </p:nvGrpSpPr>
            <p:grpSpPr bwMode="auto">
              <a:xfrm>
                <a:off x="1568" y="370"/>
                <a:ext cx="92" cy="56"/>
                <a:chOff x="820" y="2004"/>
                <a:chExt cx="92" cy="56"/>
              </a:xfrm>
            </p:grpSpPr>
            <p:grpSp>
              <p:nvGrpSpPr>
                <p:cNvPr id="81044" name="Group 152"/>
                <p:cNvGrpSpPr>
                  <a:grpSpLocks/>
                </p:cNvGrpSpPr>
                <p:nvPr/>
              </p:nvGrpSpPr>
              <p:grpSpPr bwMode="auto">
                <a:xfrm>
                  <a:off x="820" y="2004"/>
                  <a:ext cx="92" cy="56"/>
                  <a:chOff x="820" y="2004"/>
                  <a:chExt cx="92" cy="56"/>
                </a:xfrm>
              </p:grpSpPr>
              <p:sp>
                <p:nvSpPr>
                  <p:cNvPr id="81062" name="Oval 153"/>
                  <p:cNvSpPr>
                    <a:spLocks noChangeArrowheads="1"/>
                  </p:cNvSpPr>
                  <p:nvPr/>
                </p:nvSpPr>
                <p:spPr bwMode="auto">
                  <a:xfrm>
                    <a:off x="852" y="2004"/>
                    <a:ext cx="4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3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830" y="2010"/>
                    <a:ext cx="3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4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820" y="2024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5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826" y="2032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6" name="Oval 157"/>
                  <p:cNvSpPr>
                    <a:spLocks noChangeArrowheads="1"/>
                  </p:cNvSpPr>
                  <p:nvPr/>
                </p:nvSpPr>
                <p:spPr bwMode="auto">
                  <a:xfrm>
                    <a:off x="848" y="2036"/>
                    <a:ext cx="48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7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878" y="2010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8" name="Oval 159"/>
                  <p:cNvSpPr>
                    <a:spLocks noChangeArrowheads="1"/>
                  </p:cNvSpPr>
                  <p:nvPr/>
                </p:nvSpPr>
                <p:spPr bwMode="auto">
                  <a:xfrm>
                    <a:off x="882" y="2022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9" name="Oval 160"/>
                  <p:cNvSpPr>
                    <a:spLocks noChangeArrowheads="1"/>
                  </p:cNvSpPr>
                  <p:nvPr/>
                </p:nvSpPr>
                <p:spPr bwMode="auto">
                  <a:xfrm>
                    <a:off x="880" y="2026"/>
                    <a:ext cx="3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70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2018"/>
                    <a:ext cx="6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</p:grpSp>
            <p:grpSp>
              <p:nvGrpSpPr>
                <p:cNvPr id="81045" name="Group 162"/>
                <p:cNvGrpSpPr>
                  <a:grpSpLocks/>
                </p:cNvGrpSpPr>
                <p:nvPr/>
              </p:nvGrpSpPr>
              <p:grpSpPr bwMode="auto">
                <a:xfrm>
                  <a:off x="820" y="2004"/>
                  <a:ext cx="92" cy="56"/>
                  <a:chOff x="820" y="2004"/>
                  <a:chExt cx="92" cy="56"/>
                </a:xfrm>
              </p:grpSpPr>
              <p:sp>
                <p:nvSpPr>
                  <p:cNvPr id="81046" name="Arc 163"/>
                  <p:cNvSpPr>
                    <a:spLocks/>
                  </p:cNvSpPr>
                  <p:nvPr/>
                </p:nvSpPr>
                <p:spPr bwMode="auto">
                  <a:xfrm>
                    <a:off x="853" y="2004"/>
                    <a:ext cx="38" cy="12"/>
                  </a:xfrm>
                  <a:custGeom>
                    <a:avLst/>
                    <a:gdLst>
                      <a:gd name="T0" fmla="*/ 0 w 41217"/>
                      <a:gd name="T1" fmla="*/ 0 h 21600"/>
                      <a:gd name="T2" fmla="*/ 0 w 41217"/>
                      <a:gd name="T3" fmla="*/ 0 h 21600"/>
                      <a:gd name="T4" fmla="*/ 0 w 4121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217"/>
                      <a:gd name="T10" fmla="*/ 0 h 21600"/>
                      <a:gd name="T11" fmla="*/ 41217 w 4121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217" h="21600" fill="none" extrusionOk="0">
                        <a:moveTo>
                          <a:pt x="-1" y="15818"/>
                        </a:moveTo>
                        <a:cubicBezTo>
                          <a:pt x="2596" y="6470"/>
                          <a:pt x="11109" y="-1"/>
                          <a:pt x="20812" y="0"/>
                        </a:cubicBezTo>
                        <a:cubicBezTo>
                          <a:pt x="30010" y="0"/>
                          <a:pt x="38199" y="5825"/>
                          <a:pt x="41216" y="14515"/>
                        </a:cubicBezTo>
                      </a:path>
                      <a:path w="41217" h="21600" stroke="0" extrusionOk="0">
                        <a:moveTo>
                          <a:pt x="-1" y="15818"/>
                        </a:moveTo>
                        <a:cubicBezTo>
                          <a:pt x="2596" y="6470"/>
                          <a:pt x="11109" y="-1"/>
                          <a:pt x="20812" y="0"/>
                        </a:cubicBezTo>
                        <a:cubicBezTo>
                          <a:pt x="30010" y="0"/>
                          <a:pt x="38199" y="5825"/>
                          <a:pt x="41216" y="14515"/>
                        </a:cubicBezTo>
                        <a:lnTo>
                          <a:pt x="20812" y="21600"/>
                        </a:lnTo>
                        <a:lnTo>
                          <a:pt x="-1" y="1581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47" name="Arc 164"/>
                  <p:cNvSpPr>
                    <a:spLocks/>
                  </p:cNvSpPr>
                  <p:nvPr/>
                </p:nvSpPr>
                <p:spPr bwMode="auto">
                  <a:xfrm>
                    <a:off x="854" y="2005"/>
                    <a:ext cx="36" cy="11"/>
                  </a:xfrm>
                  <a:custGeom>
                    <a:avLst/>
                    <a:gdLst>
                      <a:gd name="T0" fmla="*/ 0 w 41081"/>
                      <a:gd name="T1" fmla="*/ 0 h 21600"/>
                      <a:gd name="T2" fmla="*/ 0 w 41081"/>
                      <a:gd name="T3" fmla="*/ 0 h 21600"/>
                      <a:gd name="T4" fmla="*/ 0 w 41081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081"/>
                      <a:gd name="T10" fmla="*/ 0 h 21600"/>
                      <a:gd name="T11" fmla="*/ 41081 w 41081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081" h="21600" fill="none" extrusionOk="0">
                        <a:moveTo>
                          <a:pt x="0" y="15624"/>
                        </a:moveTo>
                        <a:cubicBezTo>
                          <a:pt x="2663" y="6372"/>
                          <a:pt x="11129" y="-1"/>
                          <a:pt x="20757" y="0"/>
                        </a:cubicBezTo>
                        <a:cubicBezTo>
                          <a:pt x="29866" y="0"/>
                          <a:pt x="37996" y="5714"/>
                          <a:pt x="41081" y="14285"/>
                        </a:cubicBezTo>
                      </a:path>
                      <a:path w="41081" h="21600" stroke="0" extrusionOk="0">
                        <a:moveTo>
                          <a:pt x="0" y="15624"/>
                        </a:moveTo>
                        <a:cubicBezTo>
                          <a:pt x="2663" y="6372"/>
                          <a:pt x="11129" y="-1"/>
                          <a:pt x="20757" y="0"/>
                        </a:cubicBezTo>
                        <a:cubicBezTo>
                          <a:pt x="29866" y="0"/>
                          <a:pt x="37996" y="5714"/>
                          <a:pt x="41081" y="14285"/>
                        </a:cubicBezTo>
                        <a:lnTo>
                          <a:pt x="20757" y="21600"/>
                        </a:lnTo>
                        <a:lnTo>
                          <a:pt x="0" y="15624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48" name="Arc 165"/>
                  <p:cNvSpPr>
                    <a:spLocks/>
                  </p:cNvSpPr>
                  <p:nvPr/>
                </p:nvSpPr>
                <p:spPr bwMode="auto">
                  <a:xfrm>
                    <a:off x="830" y="2010"/>
                    <a:ext cx="23" cy="14"/>
                  </a:xfrm>
                  <a:custGeom>
                    <a:avLst/>
                    <a:gdLst>
                      <a:gd name="T0" fmla="*/ 0 w 33372"/>
                      <a:gd name="T1" fmla="*/ 0 h 25836"/>
                      <a:gd name="T2" fmla="*/ 0 w 33372"/>
                      <a:gd name="T3" fmla="*/ 0 h 25836"/>
                      <a:gd name="T4" fmla="*/ 0 w 33372"/>
                      <a:gd name="T5" fmla="*/ 0 h 25836"/>
                      <a:gd name="T6" fmla="*/ 0 60000 65536"/>
                      <a:gd name="T7" fmla="*/ 0 60000 65536"/>
                      <a:gd name="T8" fmla="*/ 0 60000 65536"/>
                      <a:gd name="T9" fmla="*/ 0 w 33372"/>
                      <a:gd name="T10" fmla="*/ 0 h 25836"/>
                      <a:gd name="T11" fmla="*/ 33372 w 33372"/>
                      <a:gd name="T12" fmla="*/ 25836 h 258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372" h="25836" fill="none" extrusionOk="0">
                        <a:moveTo>
                          <a:pt x="419" y="25835"/>
                        </a:moveTo>
                        <a:cubicBezTo>
                          <a:pt x="140" y="24441"/>
                          <a:pt x="0" y="230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</a:path>
                      <a:path w="33372" h="25836" stroke="0" extrusionOk="0">
                        <a:moveTo>
                          <a:pt x="419" y="25835"/>
                        </a:moveTo>
                        <a:cubicBezTo>
                          <a:pt x="140" y="24441"/>
                          <a:pt x="0" y="230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  <a:lnTo>
                          <a:pt x="21600" y="21600"/>
                        </a:lnTo>
                        <a:lnTo>
                          <a:pt x="419" y="2583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49" name="Arc 166"/>
                  <p:cNvSpPr>
                    <a:spLocks/>
                  </p:cNvSpPr>
                  <p:nvPr/>
                </p:nvSpPr>
                <p:spPr bwMode="auto">
                  <a:xfrm>
                    <a:off x="831" y="2011"/>
                    <a:ext cx="22" cy="13"/>
                  </a:xfrm>
                  <a:custGeom>
                    <a:avLst/>
                    <a:gdLst>
                      <a:gd name="T0" fmla="*/ 0 w 33223"/>
                      <a:gd name="T1" fmla="*/ 0 h 25910"/>
                      <a:gd name="T2" fmla="*/ 0 w 33223"/>
                      <a:gd name="T3" fmla="*/ 0 h 25910"/>
                      <a:gd name="T4" fmla="*/ 0 w 33223"/>
                      <a:gd name="T5" fmla="*/ 0 h 25910"/>
                      <a:gd name="T6" fmla="*/ 0 60000 65536"/>
                      <a:gd name="T7" fmla="*/ 0 60000 65536"/>
                      <a:gd name="T8" fmla="*/ 0 60000 65536"/>
                      <a:gd name="T9" fmla="*/ 0 w 33223"/>
                      <a:gd name="T10" fmla="*/ 0 h 25910"/>
                      <a:gd name="T11" fmla="*/ 33223 w 33223"/>
                      <a:gd name="T12" fmla="*/ 25910 h 2591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223" h="25910" fill="none" extrusionOk="0">
                        <a:moveTo>
                          <a:pt x="434" y="25909"/>
                        </a:moveTo>
                        <a:cubicBezTo>
                          <a:pt x="145" y="24491"/>
                          <a:pt x="0" y="23047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</a:path>
                      <a:path w="33223" h="25910" stroke="0" extrusionOk="0">
                        <a:moveTo>
                          <a:pt x="434" y="25909"/>
                        </a:moveTo>
                        <a:cubicBezTo>
                          <a:pt x="145" y="24491"/>
                          <a:pt x="0" y="23047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  <a:lnTo>
                          <a:pt x="21600" y="21600"/>
                        </a:lnTo>
                        <a:lnTo>
                          <a:pt x="434" y="2590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0" name="Arc 167"/>
                  <p:cNvSpPr>
                    <a:spLocks/>
                  </p:cNvSpPr>
                  <p:nvPr/>
                </p:nvSpPr>
                <p:spPr bwMode="auto">
                  <a:xfrm>
                    <a:off x="826" y="2042"/>
                    <a:ext cx="24" cy="10"/>
                  </a:xfrm>
                  <a:custGeom>
                    <a:avLst/>
                    <a:gdLst>
                      <a:gd name="T0" fmla="*/ 0 w 31800"/>
                      <a:gd name="T1" fmla="*/ 0 h 21600"/>
                      <a:gd name="T2" fmla="*/ 0 w 31800"/>
                      <a:gd name="T3" fmla="*/ 0 h 21600"/>
                      <a:gd name="T4" fmla="*/ 0 w 318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800"/>
                      <a:gd name="T10" fmla="*/ 0 h 21600"/>
                      <a:gd name="T11" fmla="*/ 31800 w 318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800" h="21600" fill="none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800" h="21600" stroke="0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799" y="1903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1" name="Arc 168"/>
                  <p:cNvSpPr>
                    <a:spLocks/>
                  </p:cNvSpPr>
                  <p:nvPr/>
                </p:nvSpPr>
                <p:spPr bwMode="auto">
                  <a:xfrm>
                    <a:off x="827" y="2042"/>
                    <a:ext cx="22" cy="9"/>
                  </a:xfrm>
                  <a:custGeom>
                    <a:avLst/>
                    <a:gdLst>
                      <a:gd name="T0" fmla="*/ 0 w 31479"/>
                      <a:gd name="T1" fmla="*/ 0 h 21600"/>
                      <a:gd name="T2" fmla="*/ 0 w 31479"/>
                      <a:gd name="T3" fmla="*/ 0 h 21600"/>
                      <a:gd name="T4" fmla="*/ 0 w 314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479"/>
                      <a:gd name="T10" fmla="*/ 0 h 21600"/>
                      <a:gd name="T11" fmla="*/ 31479 w 314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479" h="21600" fill="none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479" h="21600" stroke="0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478" y="1920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2" name="Arc 169"/>
                  <p:cNvSpPr>
                    <a:spLocks/>
                  </p:cNvSpPr>
                  <p:nvPr/>
                </p:nvSpPr>
                <p:spPr bwMode="auto">
                  <a:xfrm>
                    <a:off x="890" y="2010"/>
                    <a:ext cx="18" cy="14"/>
                  </a:xfrm>
                  <a:custGeom>
                    <a:avLst/>
                    <a:gdLst>
                      <a:gd name="T0" fmla="*/ 0 w 26126"/>
                      <a:gd name="T1" fmla="*/ 0 h 32795"/>
                      <a:gd name="T2" fmla="*/ 0 w 26126"/>
                      <a:gd name="T3" fmla="*/ 0 h 32795"/>
                      <a:gd name="T4" fmla="*/ 0 w 26126"/>
                      <a:gd name="T5" fmla="*/ 0 h 32795"/>
                      <a:gd name="T6" fmla="*/ 0 60000 65536"/>
                      <a:gd name="T7" fmla="*/ 0 60000 65536"/>
                      <a:gd name="T8" fmla="*/ 0 60000 65536"/>
                      <a:gd name="T9" fmla="*/ 0 w 26126"/>
                      <a:gd name="T10" fmla="*/ 0 h 32795"/>
                      <a:gd name="T11" fmla="*/ 26126 w 26126"/>
                      <a:gd name="T12" fmla="*/ 32795 h 3279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6126" h="32795" fill="none" extrusionOk="0">
                        <a:moveTo>
                          <a:pt x="0" y="479"/>
                        </a:moveTo>
                        <a:cubicBezTo>
                          <a:pt x="1487" y="160"/>
                          <a:pt x="3004" y="-1"/>
                          <a:pt x="4526" y="0"/>
                        </a:cubicBezTo>
                        <a:cubicBezTo>
                          <a:pt x="16455" y="0"/>
                          <a:pt x="26126" y="9670"/>
                          <a:pt x="26126" y="21600"/>
                        </a:cubicBezTo>
                        <a:cubicBezTo>
                          <a:pt x="26126" y="25547"/>
                          <a:pt x="25044" y="29419"/>
                          <a:pt x="22998" y="32795"/>
                        </a:cubicBezTo>
                      </a:path>
                      <a:path w="26126" h="32795" stroke="0" extrusionOk="0">
                        <a:moveTo>
                          <a:pt x="0" y="479"/>
                        </a:moveTo>
                        <a:cubicBezTo>
                          <a:pt x="1487" y="160"/>
                          <a:pt x="3004" y="-1"/>
                          <a:pt x="4526" y="0"/>
                        </a:cubicBezTo>
                        <a:cubicBezTo>
                          <a:pt x="16455" y="0"/>
                          <a:pt x="26126" y="9670"/>
                          <a:pt x="26126" y="21600"/>
                        </a:cubicBezTo>
                        <a:cubicBezTo>
                          <a:pt x="26126" y="25547"/>
                          <a:pt x="25044" y="29419"/>
                          <a:pt x="22998" y="32795"/>
                        </a:cubicBezTo>
                        <a:lnTo>
                          <a:pt x="4526" y="21600"/>
                        </a:lnTo>
                        <a:lnTo>
                          <a:pt x="0" y="47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3" name="Arc 170"/>
                  <p:cNvSpPr>
                    <a:spLocks/>
                  </p:cNvSpPr>
                  <p:nvPr/>
                </p:nvSpPr>
                <p:spPr bwMode="auto">
                  <a:xfrm>
                    <a:off x="890" y="2011"/>
                    <a:ext cx="17" cy="12"/>
                  </a:xfrm>
                  <a:custGeom>
                    <a:avLst/>
                    <a:gdLst>
                      <a:gd name="T0" fmla="*/ 0 w 25919"/>
                      <a:gd name="T1" fmla="*/ 0 h 33197"/>
                      <a:gd name="T2" fmla="*/ 0 w 25919"/>
                      <a:gd name="T3" fmla="*/ 0 h 33197"/>
                      <a:gd name="T4" fmla="*/ 0 w 25919"/>
                      <a:gd name="T5" fmla="*/ 0 h 33197"/>
                      <a:gd name="T6" fmla="*/ 0 60000 65536"/>
                      <a:gd name="T7" fmla="*/ 0 60000 65536"/>
                      <a:gd name="T8" fmla="*/ 0 60000 65536"/>
                      <a:gd name="T9" fmla="*/ 0 w 25919"/>
                      <a:gd name="T10" fmla="*/ 0 h 33197"/>
                      <a:gd name="T11" fmla="*/ 25919 w 25919"/>
                      <a:gd name="T12" fmla="*/ 33197 h 3319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919" h="33197" fill="none" extrusionOk="0">
                        <a:moveTo>
                          <a:pt x="0" y="436"/>
                        </a:moveTo>
                        <a:cubicBezTo>
                          <a:pt x="1421" y="146"/>
                          <a:pt x="2868" y="-1"/>
                          <a:pt x="4319" y="0"/>
                        </a:cubicBezTo>
                        <a:cubicBezTo>
                          <a:pt x="16248" y="0"/>
                          <a:pt x="25919" y="9670"/>
                          <a:pt x="25919" y="21600"/>
                        </a:cubicBezTo>
                        <a:cubicBezTo>
                          <a:pt x="25919" y="25708"/>
                          <a:pt x="24747" y="29731"/>
                          <a:pt x="22541" y="33196"/>
                        </a:cubicBezTo>
                      </a:path>
                      <a:path w="25919" h="33197" stroke="0" extrusionOk="0">
                        <a:moveTo>
                          <a:pt x="0" y="436"/>
                        </a:moveTo>
                        <a:cubicBezTo>
                          <a:pt x="1421" y="146"/>
                          <a:pt x="2868" y="-1"/>
                          <a:pt x="4319" y="0"/>
                        </a:cubicBezTo>
                        <a:cubicBezTo>
                          <a:pt x="16248" y="0"/>
                          <a:pt x="25919" y="9670"/>
                          <a:pt x="25919" y="21600"/>
                        </a:cubicBezTo>
                        <a:cubicBezTo>
                          <a:pt x="25919" y="25708"/>
                          <a:pt x="24747" y="29731"/>
                          <a:pt x="22541" y="33196"/>
                        </a:cubicBezTo>
                        <a:lnTo>
                          <a:pt x="4319" y="21600"/>
                        </a:lnTo>
                        <a:lnTo>
                          <a:pt x="0" y="436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4" name="Arc 171"/>
                  <p:cNvSpPr>
                    <a:spLocks/>
                  </p:cNvSpPr>
                  <p:nvPr/>
                </p:nvSpPr>
                <p:spPr bwMode="auto">
                  <a:xfrm>
                    <a:off x="896" y="2024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28809"/>
                      <a:gd name="T2" fmla="*/ 0 w 21600"/>
                      <a:gd name="T3" fmla="*/ 0 h 28809"/>
                      <a:gd name="T4" fmla="*/ 0 w 21600"/>
                      <a:gd name="T5" fmla="*/ 0 h 28809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8809"/>
                      <a:gd name="T11" fmla="*/ 21600 w 21600"/>
                      <a:gd name="T12" fmla="*/ 28809 h 2880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8809" fill="none" extrusionOk="0">
                        <a:moveTo>
                          <a:pt x="13827" y="0"/>
                        </a:moveTo>
                        <a:cubicBezTo>
                          <a:pt x="18752" y="4104"/>
                          <a:pt x="21600" y="10183"/>
                          <a:pt x="21600" y="16594"/>
                        </a:cubicBezTo>
                        <a:cubicBezTo>
                          <a:pt x="21600" y="20954"/>
                          <a:pt x="20280" y="25212"/>
                          <a:pt x="17814" y="28809"/>
                        </a:cubicBezTo>
                      </a:path>
                      <a:path w="21600" h="28809" stroke="0" extrusionOk="0">
                        <a:moveTo>
                          <a:pt x="13827" y="0"/>
                        </a:moveTo>
                        <a:cubicBezTo>
                          <a:pt x="18752" y="4104"/>
                          <a:pt x="21600" y="10183"/>
                          <a:pt x="21600" y="16594"/>
                        </a:cubicBezTo>
                        <a:cubicBezTo>
                          <a:pt x="21600" y="20954"/>
                          <a:pt x="20280" y="25212"/>
                          <a:pt x="17814" y="28809"/>
                        </a:cubicBezTo>
                        <a:lnTo>
                          <a:pt x="0" y="16594"/>
                        </a:lnTo>
                        <a:lnTo>
                          <a:pt x="1382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5" name="Arc 172"/>
                  <p:cNvSpPr>
                    <a:spLocks/>
                  </p:cNvSpPr>
                  <p:nvPr/>
                </p:nvSpPr>
                <p:spPr bwMode="auto">
                  <a:xfrm>
                    <a:off x="896" y="2025"/>
                    <a:ext cx="15" cy="12"/>
                  </a:xfrm>
                  <a:custGeom>
                    <a:avLst/>
                    <a:gdLst>
                      <a:gd name="T0" fmla="*/ 0 w 21600"/>
                      <a:gd name="T1" fmla="*/ 0 h 29422"/>
                      <a:gd name="T2" fmla="*/ 0 w 21600"/>
                      <a:gd name="T3" fmla="*/ 0 h 29422"/>
                      <a:gd name="T4" fmla="*/ 0 w 21600"/>
                      <a:gd name="T5" fmla="*/ 0 h 2942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9422"/>
                      <a:gd name="T11" fmla="*/ 21600 w 21600"/>
                      <a:gd name="T12" fmla="*/ 29422 h 2942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9422" fill="none" extrusionOk="0">
                        <a:moveTo>
                          <a:pt x="13493" y="-1"/>
                        </a:moveTo>
                        <a:cubicBezTo>
                          <a:pt x="18617" y="4099"/>
                          <a:pt x="21600" y="10305"/>
                          <a:pt x="21600" y="16867"/>
                        </a:cubicBezTo>
                        <a:cubicBezTo>
                          <a:pt x="21600" y="21368"/>
                          <a:pt x="20193" y="25758"/>
                          <a:pt x="17576" y="29421"/>
                        </a:cubicBezTo>
                      </a:path>
                      <a:path w="21600" h="29422" stroke="0" extrusionOk="0">
                        <a:moveTo>
                          <a:pt x="13493" y="-1"/>
                        </a:moveTo>
                        <a:cubicBezTo>
                          <a:pt x="18617" y="4099"/>
                          <a:pt x="21600" y="10305"/>
                          <a:pt x="21600" y="16867"/>
                        </a:cubicBezTo>
                        <a:cubicBezTo>
                          <a:pt x="21600" y="21368"/>
                          <a:pt x="20193" y="25758"/>
                          <a:pt x="17576" y="29421"/>
                        </a:cubicBezTo>
                        <a:lnTo>
                          <a:pt x="0" y="16867"/>
                        </a:lnTo>
                        <a:lnTo>
                          <a:pt x="13493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6" name="Arc 173"/>
                  <p:cNvSpPr>
                    <a:spLocks/>
                  </p:cNvSpPr>
                  <p:nvPr/>
                </p:nvSpPr>
                <p:spPr bwMode="auto">
                  <a:xfrm>
                    <a:off x="890" y="2037"/>
                    <a:ext cx="20" cy="19"/>
                  </a:xfrm>
                  <a:custGeom>
                    <a:avLst/>
                    <a:gdLst>
                      <a:gd name="T0" fmla="*/ 0 w 28431"/>
                      <a:gd name="T1" fmla="*/ 0 h 27648"/>
                      <a:gd name="T2" fmla="*/ 0 w 28431"/>
                      <a:gd name="T3" fmla="*/ 0 h 27648"/>
                      <a:gd name="T4" fmla="*/ 0 w 28431"/>
                      <a:gd name="T5" fmla="*/ 0 h 27648"/>
                      <a:gd name="T6" fmla="*/ 0 60000 65536"/>
                      <a:gd name="T7" fmla="*/ 0 60000 65536"/>
                      <a:gd name="T8" fmla="*/ 0 60000 65536"/>
                      <a:gd name="T9" fmla="*/ 0 w 28431"/>
                      <a:gd name="T10" fmla="*/ 0 h 27648"/>
                      <a:gd name="T11" fmla="*/ 28431 w 28431"/>
                      <a:gd name="T12" fmla="*/ 27648 h 2764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431" h="27648" fill="none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</a:path>
                      <a:path w="28431" h="27648" stroke="0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  <a:lnTo>
                          <a:pt x="6831" y="6048"/>
                        </a:lnTo>
                        <a:lnTo>
                          <a:pt x="27566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7" name="Arc 174"/>
                  <p:cNvSpPr>
                    <a:spLocks/>
                  </p:cNvSpPr>
                  <p:nvPr/>
                </p:nvSpPr>
                <p:spPr bwMode="auto">
                  <a:xfrm>
                    <a:off x="891" y="2037"/>
                    <a:ext cx="18" cy="18"/>
                  </a:xfrm>
                  <a:custGeom>
                    <a:avLst/>
                    <a:gdLst>
                      <a:gd name="T0" fmla="*/ 0 w 28431"/>
                      <a:gd name="T1" fmla="*/ 0 h 27648"/>
                      <a:gd name="T2" fmla="*/ 0 w 28431"/>
                      <a:gd name="T3" fmla="*/ 0 h 27648"/>
                      <a:gd name="T4" fmla="*/ 0 w 28431"/>
                      <a:gd name="T5" fmla="*/ 0 h 27648"/>
                      <a:gd name="T6" fmla="*/ 0 60000 65536"/>
                      <a:gd name="T7" fmla="*/ 0 60000 65536"/>
                      <a:gd name="T8" fmla="*/ 0 60000 65536"/>
                      <a:gd name="T9" fmla="*/ 0 w 28431"/>
                      <a:gd name="T10" fmla="*/ 0 h 27648"/>
                      <a:gd name="T11" fmla="*/ 28431 w 28431"/>
                      <a:gd name="T12" fmla="*/ 27648 h 2764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431" h="27648" fill="none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</a:path>
                      <a:path w="28431" h="27648" stroke="0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  <a:lnTo>
                          <a:pt x="6831" y="6048"/>
                        </a:lnTo>
                        <a:lnTo>
                          <a:pt x="27566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8" name="Arc 175"/>
                  <p:cNvSpPr>
                    <a:spLocks/>
                  </p:cNvSpPr>
                  <p:nvPr/>
                </p:nvSpPr>
                <p:spPr bwMode="auto">
                  <a:xfrm>
                    <a:off x="820" y="2024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382"/>
                      <a:gd name="T2" fmla="*/ 0 w 21600"/>
                      <a:gd name="T3" fmla="*/ 0 h 41382"/>
                      <a:gd name="T4" fmla="*/ 0 w 21600"/>
                      <a:gd name="T5" fmla="*/ 0 h 4138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382"/>
                      <a:gd name="T11" fmla="*/ 21600 w 21600"/>
                      <a:gd name="T12" fmla="*/ 41382 h 4138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382" fill="none" extrusionOk="0">
                        <a:moveTo>
                          <a:pt x="13091" y="41381"/>
                        </a:moveTo>
                        <a:cubicBezTo>
                          <a:pt x="5149" y="37977"/>
                          <a:pt x="0" y="30168"/>
                          <a:pt x="0" y="21528"/>
                        </a:cubicBezTo>
                        <a:cubicBezTo>
                          <a:pt x="-1" y="10281"/>
                          <a:pt x="8629" y="916"/>
                          <a:pt x="19838" y="-1"/>
                        </a:cubicBezTo>
                      </a:path>
                      <a:path w="21600" h="41382" stroke="0" extrusionOk="0">
                        <a:moveTo>
                          <a:pt x="13091" y="41381"/>
                        </a:moveTo>
                        <a:cubicBezTo>
                          <a:pt x="5149" y="37977"/>
                          <a:pt x="0" y="30168"/>
                          <a:pt x="0" y="21528"/>
                        </a:cubicBezTo>
                        <a:cubicBezTo>
                          <a:pt x="-1" y="10281"/>
                          <a:pt x="8629" y="916"/>
                          <a:pt x="19838" y="-1"/>
                        </a:cubicBezTo>
                        <a:lnTo>
                          <a:pt x="21600" y="21528"/>
                        </a:lnTo>
                        <a:lnTo>
                          <a:pt x="13091" y="413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9" name="Arc 176"/>
                  <p:cNvSpPr>
                    <a:spLocks/>
                  </p:cNvSpPr>
                  <p:nvPr/>
                </p:nvSpPr>
                <p:spPr bwMode="auto">
                  <a:xfrm>
                    <a:off x="821" y="2025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421"/>
                      <a:gd name="T2" fmla="*/ 0 w 21600"/>
                      <a:gd name="T3" fmla="*/ 0 h 41421"/>
                      <a:gd name="T4" fmla="*/ 0 w 21600"/>
                      <a:gd name="T5" fmla="*/ 0 h 4142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21"/>
                      <a:gd name="T11" fmla="*/ 21600 w 21600"/>
                      <a:gd name="T12" fmla="*/ 41421 h 4142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21" fill="none" extrusionOk="0">
                        <a:moveTo>
                          <a:pt x="13179" y="41421"/>
                        </a:moveTo>
                        <a:cubicBezTo>
                          <a:pt x="5190" y="38039"/>
                          <a:pt x="0" y="30205"/>
                          <a:pt x="0" y="21530"/>
                        </a:cubicBezTo>
                        <a:cubicBezTo>
                          <a:pt x="-1" y="10275"/>
                          <a:pt x="8641" y="906"/>
                          <a:pt x="19860" y="0"/>
                        </a:cubicBezTo>
                      </a:path>
                      <a:path w="21600" h="41421" stroke="0" extrusionOk="0">
                        <a:moveTo>
                          <a:pt x="13179" y="41421"/>
                        </a:moveTo>
                        <a:cubicBezTo>
                          <a:pt x="5190" y="38039"/>
                          <a:pt x="0" y="30205"/>
                          <a:pt x="0" y="21530"/>
                        </a:cubicBezTo>
                        <a:cubicBezTo>
                          <a:pt x="-1" y="10275"/>
                          <a:pt x="8641" y="906"/>
                          <a:pt x="19860" y="0"/>
                        </a:cubicBezTo>
                        <a:lnTo>
                          <a:pt x="21600" y="21530"/>
                        </a:lnTo>
                        <a:lnTo>
                          <a:pt x="13179" y="4142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60" name="Arc 177"/>
                  <p:cNvSpPr>
                    <a:spLocks/>
                  </p:cNvSpPr>
                  <p:nvPr/>
                </p:nvSpPr>
                <p:spPr bwMode="auto">
                  <a:xfrm>
                    <a:off x="849" y="2048"/>
                    <a:ext cx="42" cy="12"/>
                  </a:xfrm>
                  <a:custGeom>
                    <a:avLst/>
                    <a:gdLst>
                      <a:gd name="T0" fmla="*/ 0 w 39208"/>
                      <a:gd name="T1" fmla="*/ 0 h 21600"/>
                      <a:gd name="T2" fmla="*/ 0 w 39208"/>
                      <a:gd name="T3" fmla="*/ 0 h 21600"/>
                      <a:gd name="T4" fmla="*/ 0 w 39208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208"/>
                      <a:gd name="T10" fmla="*/ 0 h 21600"/>
                      <a:gd name="T11" fmla="*/ 39208 w 39208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208" h="21600" fill="none" extrusionOk="0">
                        <a:moveTo>
                          <a:pt x="39208" y="11629"/>
                        </a:moveTo>
                        <a:cubicBezTo>
                          <a:pt x="35239" y="17840"/>
                          <a:pt x="28377" y="21599"/>
                          <a:pt x="21006" y="21600"/>
                        </a:cubicBezTo>
                        <a:cubicBezTo>
                          <a:pt x="11015" y="21600"/>
                          <a:pt x="2328" y="14748"/>
                          <a:pt x="0" y="5032"/>
                        </a:cubicBezTo>
                      </a:path>
                      <a:path w="39208" h="21600" stroke="0" extrusionOk="0">
                        <a:moveTo>
                          <a:pt x="39208" y="11629"/>
                        </a:moveTo>
                        <a:cubicBezTo>
                          <a:pt x="35239" y="17840"/>
                          <a:pt x="28377" y="21599"/>
                          <a:pt x="21006" y="21600"/>
                        </a:cubicBezTo>
                        <a:cubicBezTo>
                          <a:pt x="11015" y="21600"/>
                          <a:pt x="2328" y="14748"/>
                          <a:pt x="0" y="5032"/>
                        </a:cubicBezTo>
                        <a:lnTo>
                          <a:pt x="21006" y="0"/>
                        </a:lnTo>
                        <a:lnTo>
                          <a:pt x="39208" y="1162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61" name="Arc 178"/>
                  <p:cNvSpPr>
                    <a:spLocks/>
                  </p:cNvSpPr>
                  <p:nvPr/>
                </p:nvSpPr>
                <p:spPr bwMode="auto">
                  <a:xfrm>
                    <a:off x="850" y="2048"/>
                    <a:ext cx="40" cy="11"/>
                  </a:xfrm>
                  <a:custGeom>
                    <a:avLst/>
                    <a:gdLst>
                      <a:gd name="T0" fmla="*/ 0 w 38927"/>
                      <a:gd name="T1" fmla="*/ 0 h 21600"/>
                      <a:gd name="T2" fmla="*/ 0 w 38927"/>
                      <a:gd name="T3" fmla="*/ 0 h 21600"/>
                      <a:gd name="T4" fmla="*/ 0 w 3892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927"/>
                      <a:gd name="T10" fmla="*/ 0 h 21600"/>
                      <a:gd name="T11" fmla="*/ 38927 w 3892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927" h="21600" fill="none" extrusionOk="0">
                        <a:moveTo>
                          <a:pt x="38926" y="11981"/>
                        </a:moveTo>
                        <a:cubicBezTo>
                          <a:pt x="34920" y="17990"/>
                          <a:pt x="28176" y="21599"/>
                          <a:pt x="20955" y="21600"/>
                        </a:cubicBezTo>
                        <a:cubicBezTo>
                          <a:pt x="11043" y="21600"/>
                          <a:pt x="2403" y="14854"/>
                          <a:pt x="-1" y="5239"/>
                        </a:cubicBezTo>
                      </a:path>
                      <a:path w="38927" h="21600" stroke="0" extrusionOk="0">
                        <a:moveTo>
                          <a:pt x="38926" y="11981"/>
                        </a:moveTo>
                        <a:cubicBezTo>
                          <a:pt x="34920" y="17990"/>
                          <a:pt x="28176" y="21599"/>
                          <a:pt x="20955" y="21600"/>
                        </a:cubicBezTo>
                        <a:cubicBezTo>
                          <a:pt x="11043" y="21600"/>
                          <a:pt x="2403" y="14854"/>
                          <a:pt x="-1" y="5239"/>
                        </a:cubicBezTo>
                        <a:lnTo>
                          <a:pt x="20955" y="0"/>
                        </a:lnTo>
                        <a:lnTo>
                          <a:pt x="38926" y="119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</p:grpSp>
          </p:grpSp>
        </p:grpSp>
        <p:grpSp>
          <p:nvGrpSpPr>
            <p:cNvPr id="80902" name="Group 356"/>
            <p:cNvGrpSpPr>
              <a:grpSpLocks/>
            </p:cNvGrpSpPr>
            <p:nvPr/>
          </p:nvGrpSpPr>
          <p:grpSpPr bwMode="auto">
            <a:xfrm>
              <a:off x="3660523" y="2631964"/>
              <a:ext cx="1800067" cy="1622595"/>
              <a:chOff x="1358" y="1894"/>
              <a:chExt cx="2981" cy="1793"/>
            </a:xfrm>
          </p:grpSpPr>
          <p:sp>
            <p:nvSpPr>
              <p:cNvPr id="81026" name="Oval 357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7" name="Oval 358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8" name="Oval 359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9" name="Oval 360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0" name="Oval 361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1" name="Oval 362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2" name="Oval 363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3" name="Oval 364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4" name="Oval 365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0903" name="Group 366"/>
            <p:cNvGrpSpPr>
              <a:grpSpLocks/>
            </p:cNvGrpSpPr>
            <p:nvPr/>
          </p:nvGrpSpPr>
          <p:grpSpPr bwMode="auto">
            <a:xfrm>
              <a:off x="5387700" y="2725454"/>
              <a:ext cx="2410124" cy="1678055"/>
              <a:chOff x="1358" y="1894"/>
              <a:chExt cx="2981" cy="1793"/>
            </a:xfrm>
          </p:grpSpPr>
          <p:sp>
            <p:nvSpPr>
              <p:cNvPr id="81017" name="Oval 367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18" name="Oval 368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19" name="Oval 369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0" name="Oval 370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1" name="Oval 371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2" name="Oval 372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3" name="Oval 373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4" name="Oval 374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5" name="Oval 375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0904" name="Group 376"/>
            <p:cNvGrpSpPr>
              <a:grpSpLocks/>
            </p:cNvGrpSpPr>
            <p:nvPr/>
          </p:nvGrpSpPr>
          <p:grpSpPr bwMode="auto">
            <a:xfrm>
              <a:off x="5420975" y="2755560"/>
              <a:ext cx="2389525" cy="1706577"/>
              <a:chOff x="1358" y="1886"/>
              <a:chExt cx="2989" cy="1810"/>
            </a:xfrm>
          </p:grpSpPr>
          <p:sp>
            <p:nvSpPr>
              <p:cNvPr id="81001" name="Arc 377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lnTo>
                      <a:pt x="0" y="15316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2" name="Arc 378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lnTo>
                      <a:pt x="-1" y="1526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3" name="Arc 379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lnTo>
                      <a:pt x="392" y="256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4" name="Arc 380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lnTo>
                      <a:pt x="395" y="25717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5" name="Arc 381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lnTo>
                      <a:pt x="32096" y="1926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6" name="Arc 382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lnTo>
                      <a:pt x="32038" y="19295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7" name="Arc 383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lnTo>
                      <a:pt x="-1" y="46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8" name="Arc 384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lnTo>
                      <a:pt x="-1" y="4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9" name="Arc 385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lnTo>
                      <a:pt x="13583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0" name="Arc 386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lnTo>
                      <a:pt x="13504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1" name="Arc 387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lnTo>
                      <a:pt x="2792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2" name="Arc 388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lnTo>
                      <a:pt x="27925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3" name="Arc 389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lnTo>
                      <a:pt x="12844" y="412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4" name="Arc 390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lnTo>
                      <a:pt x="12867" y="4130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5" name="Arc 391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lnTo>
                      <a:pt x="39224" y="12019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6" name="Arc 392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lnTo>
                      <a:pt x="39161" y="12103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grpSp>
          <p:nvGrpSpPr>
            <p:cNvPr id="80905" name="Group 393"/>
            <p:cNvGrpSpPr>
              <a:grpSpLocks/>
            </p:cNvGrpSpPr>
            <p:nvPr/>
          </p:nvGrpSpPr>
          <p:grpSpPr bwMode="auto">
            <a:xfrm>
              <a:off x="3660523" y="2631965"/>
              <a:ext cx="1800067" cy="1651117"/>
              <a:chOff x="1358" y="1886"/>
              <a:chExt cx="2989" cy="1810"/>
            </a:xfrm>
          </p:grpSpPr>
          <p:sp>
            <p:nvSpPr>
              <p:cNvPr id="80985" name="Arc 394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lnTo>
                      <a:pt x="0" y="15316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6" name="Arc 395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lnTo>
                      <a:pt x="-1" y="1526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7" name="Arc 396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lnTo>
                      <a:pt x="392" y="256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8" name="Arc 397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lnTo>
                      <a:pt x="395" y="25717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9" name="Arc 398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lnTo>
                      <a:pt x="32096" y="1926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0" name="Arc 399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lnTo>
                      <a:pt x="32038" y="19295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1" name="Arc 400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lnTo>
                      <a:pt x="-1" y="46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2" name="Arc 401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lnTo>
                      <a:pt x="-1" y="4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3" name="Arc 402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lnTo>
                      <a:pt x="13583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4" name="Arc 403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lnTo>
                      <a:pt x="13504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5" name="Arc 404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lnTo>
                      <a:pt x="2792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6" name="Arc 405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lnTo>
                      <a:pt x="27925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7" name="Arc 406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lnTo>
                      <a:pt x="12844" y="412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8" name="Arc 407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lnTo>
                      <a:pt x="12867" y="4130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9" name="Arc 408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lnTo>
                      <a:pt x="39224" y="12019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0" name="Arc 409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lnTo>
                      <a:pt x="39161" y="12103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sp>
          <p:nvSpPr>
            <p:cNvPr id="66970" name="Line 410"/>
            <p:cNvSpPr>
              <a:spLocks noChangeShapeType="1"/>
            </p:cNvSpPr>
            <p:nvPr/>
          </p:nvSpPr>
          <p:spPr bwMode="auto">
            <a:xfrm>
              <a:off x="3972682" y="2906093"/>
              <a:ext cx="280469" cy="49597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1" name="Line 411"/>
            <p:cNvSpPr>
              <a:spLocks noChangeShapeType="1"/>
            </p:cNvSpPr>
            <p:nvPr/>
          </p:nvSpPr>
          <p:spPr bwMode="auto">
            <a:xfrm flipH="1">
              <a:off x="4299103" y="3181808"/>
              <a:ext cx="608473" cy="22025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2" name="Line 412"/>
            <p:cNvSpPr>
              <a:spLocks noChangeShapeType="1"/>
            </p:cNvSpPr>
            <p:nvPr/>
          </p:nvSpPr>
          <p:spPr bwMode="auto">
            <a:xfrm flipH="1" flipV="1">
              <a:off x="4253151" y="3457523"/>
              <a:ext cx="419909" cy="44050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3" name="Line 413"/>
            <p:cNvSpPr>
              <a:spLocks noChangeShapeType="1"/>
            </p:cNvSpPr>
            <p:nvPr/>
          </p:nvSpPr>
          <p:spPr bwMode="auto">
            <a:xfrm flipH="1" flipV="1">
              <a:off x="4953529" y="3181808"/>
              <a:ext cx="510230" cy="153703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4" name="Line 414"/>
            <p:cNvSpPr>
              <a:spLocks noChangeShapeType="1"/>
            </p:cNvSpPr>
            <p:nvPr/>
          </p:nvSpPr>
          <p:spPr bwMode="auto">
            <a:xfrm flipH="1">
              <a:off x="4673060" y="3411570"/>
              <a:ext cx="790699" cy="431002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5" name="Line 415"/>
            <p:cNvSpPr>
              <a:spLocks noChangeShapeType="1"/>
            </p:cNvSpPr>
            <p:nvPr/>
          </p:nvSpPr>
          <p:spPr bwMode="auto">
            <a:xfrm flipH="1">
              <a:off x="5636476" y="3110503"/>
              <a:ext cx="1028384" cy="11250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6" name="Line 416"/>
            <p:cNvSpPr>
              <a:spLocks noChangeShapeType="1"/>
            </p:cNvSpPr>
            <p:nvPr/>
          </p:nvSpPr>
          <p:spPr bwMode="auto">
            <a:xfrm flipH="1" flipV="1">
              <a:off x="5682429" y="3223007"/>
              <a:ext cx="373957" cy="66076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7" name="Line 417"/>
            <p:cNvSpPr>
              <a:spLocks noChangeShapeType="1"/>
            </p:cNvSpPr>
            <p:nvPr/>
          </p:nvSpPr>
          <p:spPr bwMode="auto">
            <a:xfrm flipH="1" flipV="1">
              <a:off x="5682429" y="3165962"/>
              <a:ext cx="562520" cy="32959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8" name="Line 418"/>
            <p:cNvSpPr>
              <a:spLocks noChangeShapeType="1"/>
            </p:cNvSpPr>
            <p:nvPr/>
          </p:nvSpPr>
          <p:spPr bwMode="auto">
            <a:xfrm flipH="1" flipV="1">
              <a:off x="6244949" y="3495552"/>
              <a:ext cx="1121872" cy="5546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9" name="Line 419"/>
            <p:cNvSpPr>
              <a:spLocks noChangeShapeType="1"/>
            </p:cNvSpPr>
            <p:nvPr/>
          </p:nvSpPr>
          <p:spPr bwMode="auto">
            <a:xfrm flipH="1" flipV="1">
              <a:off x="6710812" y="3110503"/>
              <a:ext cx="514984" cy="16637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0" name="Line 420"/>
            <p:cNvSpPr>
              <a:spLocks noChangeShapeType="1"/>
            </p:cNvSpPr>
            <p:nvPr/>
          </p:nvSpPr>
          <p:spPr bwMode="auto">
            <a:xfrm flipH="1">
              <a:off x="6056387" y="3937646"/>
              <a:ext cx="1028383" cy="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1" name="Line 421"/>
            <p:cNvSpPr>
              <a:spLocks noChangeShapeType="1"/>
            </p:cNvSpPr>
            <p:nvPr/>
          </p:nvSpPr>
          <p:spPr bwMode="auto">
            <a:xfrm flipV="1">
              <a:off x="7132306" y="3551012"/>
              <a:ext cx="280469" cy="38663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2" name="Line 422"/>
            <p:cNvSpPr>
              <a:spLocks noChangeShapeType="1"/>
            </p:cNvSpPr>
            <p:nvPr/>
          </p:nvSpPr>
          <p:spPr bwMode="auto">
            <a:xfrm flipH="1" flipV="1">
              <a:off x="7271748" y="3276882"/>
              <a:ext cx="141027" cy="27413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3" name="Line 423"/>
            <p:cNvSpPr>
              <a:spLocks noChangeShapeType="1"/>
            </p:cNvSpPr>
            <p:nvPr/>
          </p:nvSpPr>
          <p:spPr bwMode="auto">
            <a:xfrm flipH="1">
              <a:off x="7216288" y="3791866"/>
              <a:ext cx="456355" cy="229762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20" name="Picture 424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674" y="2795174"/>
              <a:ext cx="364450" cy="264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985" name="Line 425"/>
            <p:cNvSpPr>
              <a:spLocks noChangeShapeType="1"/>
            </p:cNvSpPr>
            <p:nvPr/>
          </p:nvSpPr>
          <p:spPr bwMode="auto">
            <a:xfrm flipV="1">
              <a:off x="3644678" y="3457522"/>
              <a:ext cx="608473" cy="16479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22" name="Picture 426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757" y="3324419"/>
              <a:ext cx="364450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3" name="Picture 427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105" y="3085150"/>
              <a:ext cx="364450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4" name="Picture 428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081" y="3799789"/>
              <a:ext cx="367619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5" name="Picture 429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76" y="3833065"/>
              <a:ext cx="392972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6" name="Picture 430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0434" y="3386217"/>
              <a:ext cx="391388" cy="25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7" name="Picture 431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914" y="3013844"/>
              <a:ext cx="391388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8" name="Picture 432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802" y="3161209"/>
              <a:ext cx="392972" cy="25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9" name="Picture 433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515" y="3877433"/>
              <a:ext cx="392972" cy="2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0" name="Picture 434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152" y="3473368"/>
              <a:ext cx="391388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31" name="Text Box 435"/>
            <p:cNvSpPr txBox="1">
              <a:spLocks noChangeArrowheads="1"/>
            </p:cNvSpPr>
            <p:nvPr/>
          </p:nvSpPr>
          <p:spPr bwMode="auto">
            <a:xfrm>
              <a:off x="6134030" y="2169271"/>
              <a:ext cx="1467308" cy="33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88" tIns="45696" rIns="91388" bIns="45696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597">
                  <a:latin typeface="Arial" charset="0"/>
                </a:rPr>
                <a:t>Backbone</a:t>
              </a:r>
              <a:r>
                <a:rPr lang="en-US" altLang="zh-CN" sz="1597">
                  <a:latin typeface="Arial" charset="0"/>
                </a:rPr>
                <a:t> ISP</a:t>
              </a:r>
              <a:endParaRPr lang="en-US" altLang="x-none" sz="1597">
                <a:latin typeface="Arial" charset="0"/>
              </a:endParaRPr>
            </a:p>
          </p:txBody>
        </p:sp>
        <p:sp>
          <p:nvSpPr>
            <p:cNvPr id="80932" name="Text Box 436"/>
            <p:cNvSpPr txBox="1">
              <a:spLocks noChangeArrowheads="1"/>
            </p:cNvSpPr>
            <p:nvPr/>
          </p:nvSpPr>
          <p:spPr bwMode="auto">
            <a:xfrm>
              <a:off x="4462314" y="2196208"/>
              <a:ext cx="474705" cy="30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88" tIns="45696" rIns="91388" bIns="45696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397">
                  <a:latin typeface="Arial" charset="0"/>
                </a:rPr>
                <a:t>ISP</a:t>
              </a:r>
            </a:p>
          </p:txBody>
        </p:sp>
        <p:pic>
          <p:nvPicPr>
            <p:cNvPr id="80933" name="Picture 438"/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700" y="3183393"/>
              <a:ext cx="364450" cy="25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0934" name="Group 439"/>
            <p:cNvGrpSpPr>
              <a:grpSpLocks/>
            </p:cNvGrpSpPr>
            <p:nvPr/>
          </p:nvGrpSpPr>
          <p:grpSpPr bwMode="auto">
            <a:xfrm>
              <a:off x="7824761" y="2649394"/>
              <a:ext cx="1800067" cy="1624180"/>
              <a:chOff x="1358" y="1894"/>
              <a:chExt cx="2981" cy="1793"/>
            </a:xfrm>
          </p:grpSpPr>
          <p:sp>
            <p:nvSpPr>
              <p:cNvPr id="80976" name="Oval 440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77" name="Oval 441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78" name="Oval 442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79" name="Oval 443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0" name="Oval 444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1" name="Oval 445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2" name="Oval 446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3" name="Oval 447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4" name="Oval 448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0935" name="Group 449"/>
            <p:cNvGrpSpPr>
              <a:grpSpLocks/>
            </p:cNvGrpSpPr>
            <p:nvPr/>
          </p:nvGrpSpPr>
          <p:grpSpPr bwMode="auto">
            <a:xfrm>
              <a:off x="7824761" y="2649394"/>
              <a:ext cx="1800067" cy="1652702"/>
              <a:chOff x="1358" y="1886"/>
              <a:chExt cx="2989" cy="1810"/>
            </a:xfrm>
          </p:grpSpPr>
          <p:sp>
            <p:nvSpPr>
              <p:cNvPr id="80960" name="Arc 450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lnTo>
                      <a:pt x="0" y="15316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1" name="Arc 451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lnTo>
                      <a:pt x="-1" y="1526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2" name="Arc 452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lnTo>
                      <a:pt x="392" y="256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3" name="Arc 453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lnTo>
                      <a:pt x="395" y="25717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4" name="Arc 454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lnTo>
                      <a:pt x="32096" y="1926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5" name="Arc 455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lnTo>
                      <a:pt x="32038" y="19295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6" name="Arc 456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lnTo>
                      <a:pt x="-1" y="46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7" name="Arc 457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lnTo>
                      <a:pt x="-1" y="4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8" name="Arc 458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lnTo>
                      <a:pt x="13583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9" name="Arc 459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lnTo>
                      <a:pt x="13504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0" name="Arc 460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lnTo>
                      <a:pt x="2792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1" name="Arc 461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lnTo>
                      <a:pt x="27925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2" name="Arc 462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lnTo>
                      <a:pt x="12844" y="412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3" name="Arc 463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lnTo>
                      <a:pt x="12867" y="4130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4" name="Arc 464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lnTo>
                      <a:pt x="39224" y="12019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5" name="Arc 465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lnTo>
                      <a:pt x="39161" y="12103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sp>
          <p:nvSpPr>
            <p:cNvPr id="67026" name="Line 466"/>
            <p:cNvSpPr>
              <a:spLocks noChangeShapeType="1"/>
            </p:cNvSpPr>
            <p:nvPr/>
          </p:nvSpPr>
          <p:spPr bwMode="auto">
            <a:xfrm flipH="1">
              <a:off x="8463342" y="3200823"/>
              <a:ext cx="606889" cy="22183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27" name="Line 467"/>
            <p:cNvSpPr>
              <a:spLocks noChangeShapeType="1"/>
            </p:cNvSpPr>
            <p:nvPr/>
          </p:nvSpPr>
          <p:spPr bwMode="auto">
            <a:xfrm flipH="1" flipV="1">
              <a:off x="8417390" y="3476538"/>
              <a:ext cx="419909" cy="44050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28" name="Line 468"/>
            <p:cNvSpPr>
              <a:spLocks noChangeShapeType="1"/>
            </p:cNvSpPr>
            <p:nvPr/>
          </p:nvSpPr>
          <p:spPr bwMode="auto">
            <a:xfrm flipH="1" flipV="1">
              <a:off x="9117768" y="3200823"/>
              <a:ext cx="419909" cy="77168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29" name="Line 469"/>
            <p:cNvSpPr>
              <a:spLocks noChangeShapeType="1"/>
            </p:cNvSpPr>
            <p:nvPr/>
          </p:nvSpPr>
          <p:spPr bwMode="auto">
            <a:xfrm flipH="1" flipV="1">
              <a:off x="8837299" y="3863171"/>
              <a:ext cx="700378" cy="109336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30" name="Line 470"/>
            <p:cNvSpPr>
              <a:spLocks noChangeShapeType="1"/>
            </p:cNvSpPr>
            <p:nvPr/>
          </p:nvSpPr>
          <p:spPr bwMode="auto">
            <a:xfrm flipV="1">
              <a:off x="7807331" y="3476537"/>
              <a:ext cx="610058" cy="16479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41" name="Picture 471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995" y="3343433"/>
              <a:ext cx="364450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2" name="Picture 472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320" y="3818804"/>
              <a:ext cx="366035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43" name="Text Box 473"/>
            <p:cNvSpPr txBox="1">
              <a:spLocks noChangeArrowheads="1"/>
            </p:cNvSpPr>
            <p:nvPr/>
          </p:nvSpPr>
          <p:spPr bwMode="auto">
            <a:xfrm>
              <a:off x="8670920" y="2135994"/>
              <a:ext cx="474705" cy="30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88" tIns="45696" rIns="91388" bIns="45696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397">
                  <a:latin typeface="Arial" charset="0"/>
                </a:rPr>
                <a:t>ISP</a:t>
              </a:r>
              <a:endParaRPr lang="en-US" altLang="x-none" sz="1397">
                <a:latin typeface="Arial" charset="0"/>
              </a:endParaRPr>
            </a:p>
          </p:txBody>
        </p:sp>
        <p:pic>
          <p:nvPicPr>
            <p:cNvPr id="80944" name="Picture 474"/>
            <p:cNvPicPr>
              <a:picLocks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585" y="3563689"/>
              <a:ext cx="364450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5" name="Picture 475"/>
            <p:cNvPicPr>
              <a:picLocks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761" y="3818804"/>
              <a:ext cx="366034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36" name="Line 476"/>
            <p:cNvSpPr>
              <a:spLocks noChangeShapeType="1"/>
            </p:cNvSpPr>
            <p:nvPr/>
          </p:nvSpPr>
          <p:spPr bwMode="auto">
            <a:xfrm flipH="1">
              <a:off x="9033785" y="2882326"/>
              <a:ext cx="457940" cy="305821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47" name="Picture 477"/>
            <p:cNvPicPr>
              <a:picLocks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0977" y="2795174"/>
              <a:ext cx="366035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8" name="Picture 478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2759" y="3104165"/>
              <a:ext cx="364450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9" name="Picture 437"/>
            <p:cNvPicPr>
              <a:picLocks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806" y="3565273"/>
              <a:ext cx="366035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52" name="Rectangle 495"/>
            <p:cNvSpPr>
              <a:spLocks noChangeArrowheads="1"/>
            </p:cNvSpPr>
            <p:nvPr/>
          </p:nvSpPr>
          <p:spPr bwMode="auto">
            <a:xfrm>
              <a:off x="1912747" y="5406538"/>
              <a:ext cx="2205715" cy="98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88" tIns="45696" rIns="91388" bIns="45696"/>
            <a:lstStyle>
              <a:lvl1pPr marL="342900" indent="-3429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4538" indent="-287338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r>
                <a:rPr lang="en-US" altLang="x-none" sz="1400" dirty="0">
                  <a:latin typeface="Comic Sans MS" charset="0"/>
                </a:rPr>
                <a:t>Campus access, e.g.,</a:t>
              </a:r>
            </a:p>
            <a:p>
              <a:pPr lvl="1" algn="l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Courier New" panose="02070309020205020404" pitchFamily="49" charset="0"/>
                <a:buChar char="o"/>
              </a:pPr>
              <a:r>
                <a:rPr lang="en-US" altLang="x-none" sz="1200" dirty="0">
                  <a:latin typeface="Comic Sans MS" charset="0"/>
                </a:rPr>
                <a:t>Ethernet</a:t>
              </a:r>
            </a:p>
            <a:p>
              <a:pPr lvl="1" algn="l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Courier New" panose="02070309020205020404" pitchFamily="49" charset="0"/>
                <a:buChar char="o"/>
              </a:pPr>
              <a:r>
                <a:rPr lang="en-US" altLang="x-none" sz="1200" dirty="0">
                  <a:latin typeface="Comic Sans MS" charset="0"/>
                </a:rPr>
                <a:t>Wireless</a:t>
              </a:r>
            </a:p>
          </p:txBody>
        </p:sp>
        <p:pic>
          <p:nvPicPr>
            <p:cNvPr id="80955" name="Picture 2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366" y="4569887"/>
              <a:ext cx="1445124" cy="57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0956" name="Straight Connector 2"/>
            <p:cNvCxnSpPr>
              <a:cxnSpLocks noChangeShapeType="1"/>
              <a:endCxn id="80920" idx="0"/>
            </p:cNvCxnSpPr>
            <p:nvPr/>
          </p:nvCxnSpPr>
          <p:spPr bwMode="auto">
            <a:xfrm>
              <a:off x="3738166" y="2516290"/>
              <a:ext cx="191733" cy="2788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0957" name="Straight Connector 5"/>
            <p:cNvCxnSpPr>
              <a:cxnSpLocks noChangeShapeType="1"/>
              <a:endCxn id="80949" idx="1"/>
            </p:cNvCxnSpPr>
            <p:nvPr/>
          </p:nvCxnSpPr>
          <p:spPr bwMode="auto">
            <a:xfrm flipV="1">
              <a:off x="3205753" y="3696792"/>
              <a:ext cx="282053" cy="364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0958" name="Straight Connector 9"/>
            <p:cNvCxnSpPr>
              <a:cxnSpLocks noChangeShapeType="1"/>
              <a:stCxn id="80945" idx="3"/>
            </p:cNvCxnSpPr>
            <p:nvPr/>
          </p:nvCxnSpPr>
          <p:spPr bwMode="auto">
            <a:xfrm>
              <a:off x="9689795" y="3950323"/>
              <a:ext cx="209163" cy="7716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0959" name="Rectangle 10"/>
            <p:cNvSpPr>
              <a:spLocks noChangeArrowheads="1"/>
            </p:cNvSpPr>
            <p:nvPr/>
          </p:nvSpPr>
          <p:spPr bwMode="auto">
            <a:xfrm>
              <a:off x="9390313" y="5102302"/>
              <a:ext cx="965000" cy="27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198">
                  <a:solidFill>
                    <a:srgbClr val="000000"/>
                  </a:solidFill>
                  <a:latin typeface="Arial" charset="0"/>
                </a:rPr>
                <a:t>data center</a:t>
              </a:r>
              <a:endParaRPr lang="en-US" altLang="x-none" sz="399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8B1514-C2D6-6647-88DA-F9883615D015}"/>
                </a:ext>
              </a:extLst>
            </p:cNvPr>
            <p:cNvSpPr/>
            <p:nvPr/>
          </p:nvSpPr>
          <p:spPr>
            <a:xfrm>
              <a:off x="1859576" y="1440937"/>
              <a:ext cx="6096000" cy="76929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Font typeface="ZapfDingbats" charset="0"/>
                <a:buNone/>
              </a:pPr>
              <a:r>
                <a:rPr lang="en-US" altLang="x-none" dirty="0">
                  <a:ea typeface="ＭＳ Ｐゴシック" charset="-128"/>
                </a:rPr>
                <a:t>Residential </a:t>
              </a:r>
              <a:r>
                <a:rPr lang="en-US" altLang="zh-CN" dirty="0">
                  <a:ea typeface="ＭＳ Ｐゴシック" charset="-128"/>
                </a:rPr>
                <a:t>a</a:t>
              </a:r>
              <a:r>
                <a:rPr lang="en-US" altLang="x-none" dirty="0">
                  <a:ea typeface="ＭＳ Ｐゴシック" charset="-128"/>
                </a:rPr>
                <a:t>ccess</a:t>
              </a:r>
            </a:p>
            <a:p>
              <a:pPr lvl="1">
                <a:lnSpc>
                  <a:spcPct val="90000"/>
                </a:lnSpc>
                <a:buFont typeface="Courier New" panose="02070309020205020404" pitchFamily="49" charset="0"/>
                <a:buChar char="o"/>
              </a:pPr>
              <a:r>
                <a:rPr lang="en-US" altLang="x-none" sz="1400" dirty="0">
                  <a:ea typeface="ＭＳ Ｐゴシック" charset="-128"/>
                </a:rPr>
                <a:t>Cable, Fiber, DSL, </a:t>
              </a:r>
              <a:r>
                <a:rPr lang="en-US" altLang="zh-CN" sz="1400" dirty="0">
                  <a:ea typeface="ＭＳ Ｐゴシック" charset="-128"/>
                </a:rPr>
                <a:t>Wireless</a:t>
              </a:r>
              <a:endParaRPr lang="en-US" altLang="x-none" sz="1400" dirty="0">
                <a:ea typeface="ＭＳ Ｐゴシック" charset="-128"/>
              </a:endParaRPr>
            </a:p>
          </p:txBody>
        </p:sp>
      </p:grpSp>
      <p:pic>
        <p:nvPicPr>
          <p:cNvPr id="342" name="Picture 341">
            <a:extLst>
              <a:ext uri="{FF2B5EF4-FFF2-40B4-BE49-F238E27FC236}">
                <a16:creationId xmlns:a16="http://schemas.microsoft.com/office/drawing/2014/main" id="{42BA8F49-E20D-5147-9DC9-B3A026CA50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6900" y="1495623"/>
            <a:ext cx="8115300" cy="4860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E1546-0A7A-394B-8946-6CBAD595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727" y="1994218"/>
            <a:ext cx="494607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212" y="1966278"/>
            <a:ext cx="4655126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7212" y="5667375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100x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resource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discovery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latency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61360" y="2918303"/>
            <a:ext cx="2772" cy="881537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46812" y="2875439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9523" y="5668963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Probe-requests-based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systems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have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73%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failure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ratio.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0116" y="5164456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Resource</a:t>
            </a:r>
            <a:r>
              <a:rPr lang="zh-CN" altLang="en-US" sz="2000" dirty="0"/>
              <a:t> </a:t>
            </a:r>
            <a:r>
              <a:rPr lang="en-US" altLang="zh-CN" sz="2000" dirty="0"/>
              <a:t>discovery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87986" y="5018545"/>
            <a:ext cx="383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Request</a:t>
            </a:r>
            <a:r>
              <a:rPr lang="zh-CN" altLang="en-US" sz="2000" dirty="0"/>
              <a:t> </a:t>
            </a:r>
            <a:r>
              <a:rPr lang="en-US" altLang="zh-CN" sz="2000" dirty="0"/>
              <a:t>failure</a:t>
            </a:r>
            <a:r>
              <a:rPr lang="zh-CN" altLang="en-US" sz="2000" dirty="0"/>
              <a:t> </a:t>
            </a:r>
            <a:r>
              <a:rPr lang="en-US" altLang="zh-CN" sz="2000" dirty="0"/>
              <a:t>ratio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probe-requests-based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54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473"/>
            <a:ext cx="11003280" cy="1325563"/>
          </a:xfrm>
        </p:spPr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008664"/>
            <a:ext cx="544793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728" y="2008664"/>
            <a:ext cx="4809744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18" y="5326985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Obfuscating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179148" y="5326985"/>
            <a:ext cx="383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Obfuscated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transmission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005564" y="5785455"/>
            <a:ext cx="10009908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abstraction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obfuscating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protocol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scales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member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5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 m</a:t>
            </a:r>
            <a:r>
              <a:rPr lang="en-US" dirty="0"/>
              <a:t>ulti-</a:t>
            </a:r>
            <a:r>
              <a:rPr lang="en-US" altLang="zh-CN" dirty="0"/>
              <a:t>d</a:t>
            </a:r>
            <a:r>
              <a:rPr lang="en-US" dirty="0"/>
              <a:t>omain </a:t>
            </a:r>
            <a:r>
              <a:rPr lang="en-US" altLang="zh-CN" dirty="0"/>
              <a:t>n</a:t>
            </a:r>
            <a:r>
              <a:rPr lang="en-US" dirty="0"/>
              <a:t>etwork </a:t>
            </a:r>
            <a:r>
              <a:rPr lang="en-US" altLang="zh-CN" dirty="0"/>
              <a:t>r</a:t>
            </a:r>
            <a:r>
              <a:rPr lang="en-US" dirty="0"/>
              <a:t>esource </a:t>
            </a:r>
            <a:r>
              <a:rPr lang="en-US" altLang="zh-CN" dirty="0"/>
              <a:t>d</a:t>
            </a:r>
            <a:r>
              <a:rPr lang="en-US" dirty="0"/>
              <a:t>iscovery </a:t>
            </a:r>
            <a:r>
              <a:rPr lang="en-US" altLang="zh-CN" dirty="0"/>
              <a:t>S</a:t>
            </a:r>
            <a:r>
              <a:rPr lang="en-US" dirty="0"/>
              <a:t>ystem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s.</a:t>
            </a:r>
          </a:p>
          <a:p>
            <a:pPr lvl="1"/>
            <a:r>
              <a:rPr lang="en-US" altLang="zh-CN" dirty="0"/>
              <a:t>Pre-production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CMS-US</a:t>
            </a:r>
            <a:r>
              <a:rPr lang="zh-CN" altLang="en-US" dirty="0"/>
              <a:t> </a:t>
            </a:r>
            <a:r>
              <a:rPr lang="en-US" altLang="zh-CN" dirty="0"/>
              <a:t>sites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orchestrate</a:t>
            </a:r>
            <a:r>
              <a:rPr lang="zh-CN" altLang="en-US" dirty="0"/>
              <a:t>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workflows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altLang="zh-CN" b="1" dirty="0"/>
              <a:t>Question</a:t>
            </a:r>
          </a:p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assumes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given.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performance?</a:t>
            </a:r>
          </a:p>
          <a:p>
            <a:pPr lvl="1"/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intradomain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segment</a:t>
            </a:r>
            <a:r>
              <a:rPr lang="zh-CN" altLang="en-US" dirty="0"/>
              <a:t> </a:t>
            </a:r>
            <a:r>
              <a:rPr lang="en-US" altLang="zh-CN" dirty="0"/>
              <a:t>routing,</a:t>
            </a:r>
            <a:r>
              <a:rPr lang="zh-CN" altLang="en-US" dirty="0"/>
              <a:t> </a:t>
            </a:r>
            <a:r>
              <a:rPr lang="en-US" altLang="zh-CN" dirty="0"/>
              <a:t>SDN,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[SC-18]</a:t>
            </a:r>
            <a:r>
              <a:rPr lang="zh-CN" altLang="en-US" dirty="0"/>
              <a:t> </a:t>
            </a:r>
            <a:r>
              <a:rPr lang="en-US" altLang="zh-CN" dirty="0"/>
              <a:t>[JSAC-19]</a:t>
            </a:r>
            <a:r>
              <a:rPr lang="zh-CN" altLang="en-US" dirty="0"/>
              <a:t>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flexibly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SDI: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software-defined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internetworking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[INFOCOM-20]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[INFOCOM-21]</a:t>
            </a:r>
            <a:endParaRPr lang="en-US" altLang="zh-CN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365E-4B1C-3B44-AF64-FE07592C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F048-CD78-6B4C-84C4-A7CD1F35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988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Single</a:t>
            </a:r>
            <a:r>
              <a:rPr lang="zh-CN" altLang="en-US" sz="2000" dirty="0"/>
              <a:t> </a:t>
            </a:r>
            <a:r>
              <a:rPr lang="en-US" altLang="zh-CN" sz="2000" dirty="0"/>
              <a:t>domain</a:t>
            </a:r>
            <a:r>
              <a:rPr lang="zh-CN" altLang="en-US" sz="2000" dirty="0"/>
              <a:t> </a:t>
            </a:r>
            <a:r>
              <a:rPr lang="en-US" altLang="zh-CN" sz="2000" dirty="0"/>
              <a:t>SDN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understood,</a:t>
            </a:r>
            <a:r>
              <a:rPr lang="zh-CN" altLang="en-US" sz="2000" dirty="0"/>
              <a:t> </a:t>
            </a:r>
            <a:r>
              <a:rPr lang="en-US" altLang="zh-CN" sz="2000" dirty="0"/>
              <a:t>SDI</a:t>
            </a:r>
            <a:r>
              <a:rPr lang="zh-CN" altLang="en-US" sz="2000" dirty="0"/>
              <a:t> </a:t>
            </a:r>
            <a:r>
              <a:rPr lang="en-US" altLang="zh-CN" sz="2000" dirty="0"/>
              <a:t>aims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achieve</a:t>
            </a:r>
            <a:r>
              <a:rPr lang="zh-CN" alt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things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interdomain</a:t>
            </a:r>
            <a:r>
              <a:rPr lang="zh-CN" altLang="en-US" sz="2000" dirty="0"/>
              <a:t> </a:t>
            </a:r>
            <a:r>
              <a:rPr lang="en-US" altLang="zh-CN" sz="2000" dirty="0"/>
              <a:t>setting</a:t>
            </a:r>
          </a:p>
          <a:p>
            <a:pPr lvl="1"/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abstracted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virtual</a:t>
            </a:r>
            <a:r>
              <a:rPr lang="zh-CN" altLang="en-US" sz="2000" dirty="0"/>
              <a:t> </a:t>
            </a:r>
            <a:r>
              <a:rPr lang="en-US" altLang="zh-CN" sz="2000" dirty="0"/>
              <a:t>switch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pipeline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match-action</a:t>
            </a:r>
            <a:r>
              <a:rPr lang="zh-CN" altLang="en-US" sz="2000" dirty="0"/>
              <a:t> </a:t>
            </a:r>
            <a:r>
              <a:rPr lang="en-US" altLang="zh-CN" sz="2000" dirty="0"/>
              <a:t>tables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path-ports</a:t>
            </a:r>
            <a:r>
              <a:rPr lang="zh-CN" altLang="en-US" sz="2000" dirty="0"/>
              <a:t> </a:t>
            </a:r>
            <a:r>
              <a:rPr lang="en-US" altLang="zh-CN" sz="2000" dirty="0"/>
              <a:t>(i.e.,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paths)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D62-4194-D647-8AFA-CB64845D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39F444-5DFC-B241-AF38-DDB7DDDFE321}"/>
              </a:ext>
            </a:extLst>
          </p:cNvPr>
          <p:cNvGrpSpPr/>
          <p:nvPr/>
        </p:nvGrpSpPr>
        <p:grpSpPr>
          <a:xfrm>
            <a:off x="1759215" y="4878020"/>
            <a:ext cx="3550884" cy="1646452"/>
            <a:chOff x="2210999" y="4465950"/>
            <a:chExt cx="2647621" cy="1217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48ECB0-B831-A24D-B885-4E5B9A16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0999" y="4883858"/>
              <a:ext cx="452817" cy="3068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75B984-B498-1043-9721-BF842FBA4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858" y="4465950"/>
              <a:ext cx="452817" cy="3068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3173AE-2072-D149-BDF7-DFEFF18F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6820" y="5376604"/>
              <a:ext cx="452817" cy="3068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D617BE-0607-9344-BD51-CE1E0191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6530" y="4883858"/>
              <a:ext cx="452817" cy="30685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384167-3D2B-9545-AC09-0E9870A59D15}"/>
                </a:ext>
              </a:extLst>
            </p:cNvPr>
            <p:cNvCxnSpPr>
              <a:cxnSpLocks/>
            </p:cNvCxnSpPr>
            <p:nvPr/>
          </p:nvCxnSpPr>
          <p:spPr>
            <a:xfrm>
              <a:off x="2554501" y="5139476"/>
              <a:ext cx="399393" cy="390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BF7058-D273-044E-B9D3-C911F7A3E980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2554500" y="4619378"/>
              <a:ext cx="506357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C1AD45-DAC1-EE47-9236-B6720F474F6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513675" y="4619378"/>
              <a:ext cx="359820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3FC5ED-0ADE-5040-BDB0-CD06AD25BDCB}"/>
                </a:ext>
              </a:extLst>
            </p:cNvPr>
            <p:cNvCxnSpPr>
              <a:cxnSpLocks/>
              <a:stCxn id="7" idx="3"/>
              <a:endCxn id="8" idx="2"/>
            </p:cNvCxnSpPr>
            <p:nvPr/>
          </p:nvCxnSpPr>
          <p:spPr>
            <a:xfrm flipV="1">
              <a:off x="3299637" y="5190712"/>
              <a:ext cx="693303" cy="33931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60C54C-555C-594B-9CFC-787473B3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5803" y="4487311"/>
              <a:ext cx="452817" cy="3068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5451A5-F689-5548-97EB-B3ECD782A9E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3487424" y="4575143"/>
              <a:ext cx="918379" cy="655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C20022-94B4-5048-BC37-219805EAD86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219347" y="4704471"/>
              <a:ext cx="280224" cy="3328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E869921-0002-7244-B8E4-A0A91D67C0A5}"/>
              </a:ext>
            </a:extLst>
          </p:cNvPr>
          <p:cNvSpPr/>
          <p:nvPr/>
        </p:nvSpPr>
        <p:spPr>
          <a:xfrm>
            <a:off x="1960932" y="6523238"/>
            <a:ext cx="2486672" cy="437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 dirty="0"/>
              <a:t>SDN</a:t>
            </a:r>
            <a:r>
              <a:rPr lang="zh-CN" altLang="en-US" b="1" dirty="0"/>
              <a:t> </a:t>
            </a:r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20DCF3-1E03-4243-B0E8-BF58DA2B652B}"/>
              </a:ext>
            </a:extLst>
          </p:cNvPr>
          <p:cNvGrpSpPr/>
          <p:nvPr/>
        </p:nvGrpSpPr>
        <p:grpSpPr>
          <a:xfrm>
            <a:off x="2262052" y="2938833"/>
            <a:ext cx="3619827" cy="1455314"/>
            <a:chOff x="6544741" y="2195121"/>
            <a:chExt cx="3420268" cy="1174634"/>
          </a:xfrm>
        </p:grpSpPr>
        <p:sp>
          <p:nvSpPr>
            <p:cNvPr id="228" name="Rectangular Callout 227">
              <a:extLst>
                <a:ext uri="{FF2B5EF4-FFF2-40B4-BE49-F238E27FC236}">
                  <a16:creationId xmlns:a16="http://schemas.microsoft.com/office/drawing/2014/main" id="{6C4AFD0B-9E8C-6C42-A35B-C5BD64868BEE}"/>
                </a:ext>
              </a:extLst>
            </p:cNvPr>
            <p:cNvSpPr/>
            <p:nvPr/>
          </p:nvSpPr>
          <p:spPr>
            <a:xfrm>
              <a:off x="7490784" y="2390698"/>
              <a:ext cx="1964426" cy="979057"/>
            </a:xfrm>
            <a:prstGeom prst="wedgeRectCallout">
              <a:avLst>
                <a:gd name="adj1" fmla="val -44430"/>
                <a:gd name="adj2" fmla="val 94478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235989E-2397-E642-A309-E17D53C0BB9E}"/>
                </a:ext>
              </a:extLst>
            </p:cNvPr>
            <p:cNvGrpSpPr/>
            <p:nvPr/>
          </p:nvGrpSpPr>
          <p:grpSpPr>
            <a:xfrm>
              <a:off x="6544741" y="2195121"/>
              <a:ext cx="3420268" cy="1085776"/>
              <a:chOff x="5496957" y="2010516"/>
              <a:chExt cx="3420268" cy="1085777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0ECC6DB-BD14-9D49-A895-FDEFAE0AF441}"/>
                  </a:ext>
                </a:extLst>
              </p:cNvPr>
              <p:cNvSpPr/>
              <p:nvPr/>
            </p:nvSpPr>
            <p:spPr>
              <a:xfrm>
                <a:off x="8159426" y="2343314"/>
                <a:ext cx="751083" cy="27599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1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822CC35-D0FC-3B45-BBCE-066F159AAB2C}"/>
                  </a:ext>
                </a:extLst>
              </p:cNvPr>
              <p:cNvSpPr/>
              <p:nvPr/>
            </p:nvSpPr>
            <p:spPr>
              <a:xfrm>
                <a:off x="8158276" y="2820180"/>
                <a:ext cx="758949" cy="26353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2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EEC5938A-C717-4942-8E59-697E01A2A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4047" y="2689401"/>
                <a:ext cx="747205" cy="44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9FD40D31-1425-ED42-9BB7-22C1DC2C43CE}"/>
                  </a:ext>
                </a:extLst>
              </p:cNvPr>
              <p:cNvSpPr txBox="1"/>
              <p:nvPr/>
            </p:nvSpPr>
            <p:spPr>
              <a:xfrm>
                <a:off x="5496957" y="2443725"/>
                <a:ext cx="1180511" cy="290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packet</a:t>
                </a:r>
              </a:p>
            </p:txBody>
          </p: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36F6E043-3C4F-2947-ABF8-5FFC085C7E72}"/>
                  </a:ext>
                </a:extLst>
              </p:cNvPr>
              <p:cNvCxnSpPr>
                <a:cxnSpLocks/>
                <a:endCxn id="233" idx="1"/>
              </p:cNvCxnSpPr>
              <p:nvPr/>
            </p:nvCxnSpPr>
            <p:spPr>
              <a:xfrm>
                <a:off x="7545939" y="2481313"/>
                <a:ext cx="613486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43EFEB29-8732-C24A-B111-EC86CD513F2E}"/>
                  </a:ext>
                </a:extLst>
              </p:cNvPr>
              <p:cNvGrpSpPr/>
              <p:nvPr/>
            </p:nvGrpSpPr>
            <p:grpSpPr>
              <a:xfrm>
                <a:off x="6501252" y="2256022"/>
                <a:ext cx="1155089" cy="840271"/>
                <a:chOff x="5334971" y="1068318"/>
                <a:chExt cx="1466837" cy="891540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E2C0A193-7538-1E4A-AFC9-1661A44BF44D}"/>
                    </a:ext>
                  </a:extLst>
                </p:cNvPr>
                <p:cNvSpPr/>
                <p:nvPr/>
              </p:nvSpPr>
              <p:spPr>
                <a:xfrm>
                  <a:off x="5334971" y="1068318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60CC0D91-98A8-7341-B984-3C079F170D12}"/>
                    </a:ext>
                  </a:extLst>
                </p:cNvPr>
                <p:cNvSpPr/>
                <p:nvPr/>
              </p:nvSpPr>
              <p:spPr>
                <a:xfrm>
                  <a:off x="5487369" y="1220717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24DCD3E7-B449-3544-AF12-2B0D38DA680D}"/>
                    </a:ext>
                  </a:extLst>
                </p:cNvPr>
                <p:cNvSpPr/>
                <p:nvPr/>
              </p:nvSpPr>
              <p:spPr>
                <a:xfrm>
                  <a:off x="5639769" y="1373116"/>
                  <a:ext cx="1162039" cy="586742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/>
                    <a:t>Mat</a:t>
                  </a:r>
                  <a:r>
                    <a:rPr lang="en-US" altLang="zh-CN" sz="1600" b="1" dirty="0"/>
                    <a:t>ch</a:t>
                  </a:r>
                </a:p>
                <a:p>
                  <a:pPr algn="ctr"/>
                  <a:r>
                    <a:rPr lang="en-US" altLang="zh-CN" sz="1600" b="1" dirty="0"/>
                    <a:t>Action</a:t>
                  </a:r>
                  <a:endParaRPr lang="en-US" sz="1400" b="1" dirty="0"/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D7C90B7E-CF4E-9247-8FCC-69FD2E7D7048}"/>
                  </a:ext>
                </a:extLst>
              </p:cNvPr>
              <p:cNvSpPr txBox="1"/>
              <p:nvPr/>
            </p:nvSpPr>
            <p:spPr>
              <a:xfrm>
                <a:off x="7590298" y="2010516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A2BA236-2D64-9745-AA1E-E54F8A3CC93F}"/>
                  </a:ext>
                </a:extLst>
              </p:cNvPr>
              <p:cNvSpPr txBox="1"/>
              <p:nvPr/>
            </p:nvSpPr>
            <p:spPr>
              <a:xfrm>
                <a:off x="7639274" y="2666105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282173AB-AAB9-E544-8ABA-3834FE7B3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048" y="2955793"/>
                <a:ext cx="489228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6DB61-B983-D948-9021-9BC02702E647}"/>
              </a:ext>
            </a:extLst>
          </p:cNvPr>
          <p:cNvGrpSpPr/>
          <p:nvPr/>
        </p:nvGrpSpPr>
        <p:grpSpPr>
          <a:xfrm>
            <a:off x="6653015" y="3105293"/>
            <a:ext cx="3906417" cy="1364703"/>
            <a:chOff x="6434385" y="1365705"/>
            <a:chExt cx="3906417" cy="1364703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A2245DC-C889-264C-9F14-D588582E9D3B}"/>
                </a:ext>
              </a:extLst>
            </p:cNvPr>
            <p:cNvGrpSpPr/>
            <p:nvPr/>
          </p:nvGrpSpPr>
          <p:grpSpPr>
            <a:xfrm>
              <a:off x="6434385" y="1365705"/>
              <a:ext cx="3906417" cy="1364703"/>
              <a:chOff x="6657391" y="2348962"/>
              <a:chExt cx="3906417" cy="1364703"/>
            </a:xfrm>
          </p:grpSpPr>
          <p:sp>
            <p:nvSpPr>
              <p:cNvPr id="195" name="Rectangular Callout 194">
                <a:extLst>
                  <a:ext uri="{FF2B5EF4-FFF2-40B4-BE49-F238E27FC236}">
                    <a16:creationId xmlns:a16="http://schemas.microsoft.com/office/drawing/2014/main" id="{D7B85826-6B04-B246-9023-00DD3953720F}"/>
                  </a:ext>
                </a:extLst>
              </p:cNvPr>
              <p:cNvSpPr/>
              <p:nvPr/>
            </p:nvSpPr>
            <p:spPr>
              <a:xfrm>
                <a:off x="7484154" y="2348962"/>
                <a:ext cx="2679622" cy="1354479"/>
              </a:xfrm>
              <a:prstGeom prst="wedgeRectCallout">
                <a:avLst>
                  <a:gd name="adj1" fmla="val -49432"/>
                  <a:gd name="adj2" fmla="val 7598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97C153F9-B10B-BB45-8F01-AE8823DC0D94}"/>
                  </a:ext>
                </a:extLst>
              </p:cNvPr>
              <p:cNvGrpSpPr/>
              <p:nvPr/>
            </p:nvGrpSpPr>
            <p:grpSpPr>
              <a:xfrm>
                <a:off x="6657391" y="2440627"/>
                <a:ext cx="3906417" cy="1273038"/>
                <a:chOff x="6204875" y="2298867"/>
                <a:chExt cx="3906417" cy="1273038"/>
              </a:xfrm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2CA1C22E-7EA1-B348-AA88-92AE4D67AA94}"/>
                    </a:ext>
                  </a:extLst>
                </p:cNvPr>
                <p:cNvGrpSpPr/>
                <p:nvPr/>
              </p:nvGrpSpPr>
              <p:grpSpPr>
                <a:xfrm>
                  <a:off x="6204875" y="2298867"/>
                  <a:ext cx="3906417" cy="840271"/>
                  <a:chOff x="5609607" y="2256022"/>
                  <a:chExt cx="3906417" cy="840271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FC9A192-EC79-D04D-B0EA-B8937C1328DD}"/>
                      </a:ext>
                    </a:extLst>
                  </p:cNvPr>
                  <p:cNvSpPr/>
                  <p:nvPr/>
                </p:nvSpPr>
                <p:spPr>
                  <a:xfrm>
                    <a:off x="8758226" y="2350412"/>
                    <a:ext cx="751083" cy="275997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[A,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FDEF9C5E-9C74-4F4E-ADF7-8E63EA365C38}"/>
                      </a:ext>
                    </a:extLst>
                  </p:cNvPr>
                  <p:cNvSpPr/>
                  <p:nvPr/>
                </p:nvSpPr>
                <p:spPr>
                  <a:xfrm>
                    <a:off x="8757076" y="2827277"/>
                    <a:ext cx="758948" cy="263533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78BDB2F6-2471-3641-97EE-30999A8D3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54047" y="2689401"/>
                    <a:ext cx="747205" cy="442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CED45D8C-7425-DB41-8428-C4A26A4B8E6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9607" y="2359340"/>
                    <a:ext cx="7801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packet</a:t>
                    </a:r>
                  </a:p>
                </p:txBody>
              </p:sp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CBBBCEA1-6B95-204B-A050-68A3053C3B83}"/>
                      </a:ext>
                    </a:extLst>
                  </p:cNvPr>
                  <p:cNvGrpSpPr/>
                  <p:nvPr/>
                </p:nvGrpSpPr>
                <p:grpSpPr>
                  <a:xfrm>
                    <a:off x="6501252" y="2256022"/>
                    <a:ext cx="1155089" cy="840271"/>
                    <a:chOff x="5334971" y="1068318"/>
                    <a:chExt cx="1466837" cy="891540"/>
                  </a:xfrm>
                </p:grpSpPr>
                <p:sp>
                  <p:nvSpPr>
                    <p:cNvPr id="158" name="Rectangle 157">
                      <a:extLst>
                        <a:ext uri="{FF2B5EF4-FFF2-40B4-BE49-F238E27FC236}">
                          <a16:creationId xmlns:a16="http://schemas.microsoft.com/office/drawing/2014/main" id="{3A91FA42-0A8D-524C-96DB-F2228881A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4971" y="1068318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0292190-15FA-DF4F-9E2F-D29947ED9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7369" y="1220717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9C175657-59AF-2041-B2D8-BDEAAD0ED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9769" y="1373116"/>
                      <a:ext cx="1162039" cy="586742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/>
                        <a:t>Mat</a:t>
                      </a:r>
                      <a:r>
                        <a:rPr lang="en-US" altLang="zh-CN" sz="1600" b="1" dirty="0"/>
                        <a:t>ch</a:t>
                      </a:r>
                    </a:p>
                    <a:p>
                      <a:pPr algn="ctr"/>
                      <a:r>
                        <a:rPr lang="en-US" altLang="zh-CN" sz="1600" b="1" dirty="0"/>
                        <a:t>Action</a:t>
                      </a:r>
                      <a:endParaRPr lang="en-US" sz="1600" b="1" dirty="0"/>
                    </a:p>
                  </p:txBody>
                </p:sp>
              </p:grp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A9DABAFD-F983-9544-A18F-93D8DC633D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69048" y="2955794"/>
                    <a:ext cx="1084613" cy="0"/>
                  </a:xfrm>
                  <a:prstGeom prst="straightConnector1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4E96E07-DB6D-CC43-A22F-B2FC08FD823D}"/>
                    </a:ext>
                  </a:extLst>
                </p:cNvPr>
                <p:cNvSpPr txBox="1"/>
                <p:nvPr/>
              </p:nvSpPr>
              <p:spPr>
                <a:xfrm>
                  <a:off x="7012139" y="3108921"/>
                  <a:ext cx="1507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Pipeline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of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2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match-action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tables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39EC554-064F-BA44-9FBE-C790FAB46ABD}"/>
                    </a:ext>
                  </a:extLst>
                </p:cNvPr>
                <p:cNvSpPr txBox="1"/>
                <p:nvPr/>
              </p:nvSpPr>
              <p:spPr>
                <a:xfrm>
                  <a:off x="8452799" y="3110240"/>
                  <a:ext cx="9681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Flexible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forwarding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ADDB1D14-3F9A-7840-9BB9-BEFCBDB5723B}"/>
                </a:ext>
              </a:extLst>
            </p:cNvPr>
            <p:cNvCxnSpPr>
              <a:cxnSpLocks/>
            </p:cNvCxnSpPr>
            <p:nvPr/>
          </p:nvCxnSpPr>
          <p:spPr>
            <a:xfrm>
              <a:off x="8361110" y="1714576"/>
              <a:ext cx="1215639" cy="604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E06513F-B7BC-2F4A-B843-4DDB08B6FB38}"/>
                </a:ext>
              </a:extLst>
            </p:cNvPr>
            <p:cNvSpPr txBox="1"/>
            <p:nvPr/>
          </p:nvSpPr>
          <p:spPr>
            <a:xfrm>
              <a:off x="8595774" y="1447848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1</a:t>
              </a:r>
              <a:endParaRPr lang="en-US" sz="14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4A31DDA-3BB3-3E4C-88F6-2A51AB949186}"/>
                </a:ext>
              </a:extLst>
            </p:cNvPr>
            <p:cNvSpPr txBox="1"/>
            <p:nvPr/>
          </p:nvSpPr>
          <p:spPr>
            <a:xfrm>
              <a:off x="8595774" y="1865872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2</a:t>
              </a:r>
              <a:endParaRPr lang="en-US" sz="1400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6AA7D-819E-4747-A22E-2295D096B2A0}"/>
              </a:ext>
            </a:extLst>
          </p:cNvPr>
          <p:cNvGrpSpPr/>
          <p:nvPr/>
        </p:nvGrpSpPr>
        <p:grpSpPr>
          <a:xfrm>
            <a:off x="6637098" y="5561048"/>
            <a:ext cx="4874687" cy="1359290"/>
            <a:chOff x="6531486" y="5246403"/>
            <a:chExt cx="4874687" cy="135929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F90165-134F-0B49-825B-CD4CA2FD7CBF}"/>
                </a:ext>
              </a:extLst>
            </p:cNvPr>
            <p:cNvGrpSpPr/>
            <p:nvPr/>
          </p:nvGrpSpPr>
          <p:grpSpPr>
            <a:xfrm>
              <a:off x="6531486" y="5246403"/>
              <a:ext cx="4874687" cy="1049346"/>
              <a:chOff x="6531486" y="5246403"/>
              <a:chExt cx="4874687" cy="1049346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5C32F0C2-7FFA-D643-B17D-06DE300A9BD5}"/>
                  </a:ext>
                </a:extLst>
              </p:cNvPr>
              <p:cNvGrpSpPr/>
              <p:nvPr/>
            </p:nvGrpSpPr>
            <p:grpSpPr>
              <a:xfrm>
                <a:off x="6531486" y="5246403"/>
                <a:ext cx="4874687" cy="1049346"/>
                <a:chOff x="5902601" y="5395998"/>
                <a:chExt cx="6059232" cy="1389499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E18945F-05C7-214E-BDAA-0F580D690C18}"/>
                    </a:ext>
                  </a:extLst>
                </p:cNvPr>
                <p:cNvGrpSpPr/>
                <p:nvPr/>
              </p:nvGrpSpPr>
              <p:grpSpPr>
                <a:xfrm>
                  <a:off x="5902601" y="5395998"/>
                  <a:ext cx="4593312" cy="1389499"/>
                  <a:chOff x="5711475" y="4802739"/>
                  <a:chExt cx="5086712" cy="179287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D12801C4-48AA-0E4A-A4FC-5779715F162D}"/>
                      </a:ext>
                    </a:extLst>
                  </p:cNvPr>
                  <p:cNvGrpSpPr/>
                  <p:nvPr/>
                </p:nvGrpSpPr>
                <p:grpSpPr>
                  <a:xfrm>
                    <a:off x="5711475" y="4802739"/>
                    <a:ext cx="5086712" cy="1792876"/>
                    <a:chOff x="5224952" y="4365741"/>
                    <a:chExt cx="6076100" cy="2269730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85BCE24C-863C-064A-86B1-9B4E0CE6F5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24952" y="4365741"/>
                      <a:ext cx="6076100" cy="2269730"/>
                      <a:chOff x="5240036" y="3667192"/>
                      <a:chExt cx="6076100" cy="2269730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7332C66-CED4-754F-944C-D4A2C16FF2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98704" y="3938117"/>
                        <a:ext cx="1545110" cy="1136502"/>
                        <a:chOff x="7142601" y="3532906"/>
                        <a:chExt cx="1545110" cy="1136502"/>
                      </a:xfrm>
                    </p:grpSpPr>
                    <p:pic>
                      <p:nvPicPr>
                        <p:cNvPr id="59" name="Picture 58">
                          <a:extLst>
                            <a:ext uri="{FF2B5EF4-FFF2-40B4-BE49-F238E27FC236}">
                              <a16:creationId xmlns:a16="http://schemas.microsoft.com/office/drawing/2014/main" id="{D909862A-9904-1347-B3E6-20D0A51BEF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90385" y="3532906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0" name="Picture 59">
                          <a:extLst>
                            <a:ext uri="{FF2B5EF4-FFF2-40B4-BE49-F238E27FC236}">
                              <a16:creationId xmlns:a16="http://schemas.microsoft.com/office/drawing/2014/main" id="{62E7451F-4AFC-5F40-B0C2-C7B3FDE0F1D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142601" y="4362554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1" name="Picture 60">
                          <a:extLst>
                            <a:ext uri="{FF2B5EF4-FFF2-40B4-BE49-F238E27FC236}">
                              <a16:creationId xmlns:a16="http://schemas.microsoft.com/office/drawing/2014/main" id="{11A011A1-625C-7D41-959F-6AD30AFA406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34894" y="4091591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64" name="Straight Connector 63">
                          <a:extLst>
                            <a:ext uri="{FF2B5EF4-FFF2-40B4-BE49-F238E27FC236}">
                              <a16:creationId xmlns:a16="http://schemas.microsoft.com/office/drawing/2014/main" id="{C7F12EB8-697C-B44F-830F-AE9D4D9E7DFE}"/>
                            </a:ext>
                          </a:extLst>
                        </p:cNvPr>
                        <p:cNvCxnSpPr>
                          <a:cxnSpLocks/>
                          <a:endCxn id="59" idx="3"/>
                        </p:cNvCxnSpPr>
                        <p:nvPr/>
                      </p:nvCxnSpPr>
                      <p:spPr>
                        <a:xfrm flipH="1" flipV="1">
                          <a:off x="8143202" y="3686333"/>
                          <a:ext cx="218091" cy="486125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2E29D7D2-FF19-3840-BBDE-89EC70E5C682}"/>
                            </a:ext>
                          </a:extLst>
                        </p:cNvPr>
                        <p:cNvCxnSpPr>
                          <a:cxnSpLocks/>
                          <a:stCxn id="60" idx="0"/>
                        </p:cNvCxnSpPr>
                        <p:nvPr/>
                      </p:nvCxnSpPr>
                      <p:spPr>
                        <a:xfrm flipV="1">
                          <a:off x="7369010" y="3817432"/>
                          <a:ext cx="412621" cy="545122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Connector 65">
                          <a:extLst>
                            <a:ext uri="{FF2B5EF4-FFF2-40B4-BE49-F238E27FC236}">
                              <a16:creationId xmlns:a16="http://schemas.microsoft.com/office/drawing/2014/main" id="{46B7F8C0-D995-6140-9BBB-FA7FEE3A151E}"/>
                            </a:ext>
                          </a:extLst>
                        </p:cNvPr>
                        <p:cNvCxnSpPr>
                          <a:cxnSpLocks/>
                          <a:stCxn id="60" idx="3"/>
                          <a:endCxn id="61" idx="1"/>
                        </p:cNvCxnSpPr>
                        <p:nvPr/>
                      </p:nvCxnSpPr>
                      <p:spPr>
                        <a:xfrm flipV="1">
                          <a:off x="7595418" y="4245018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2" name="Group 71">
                        <a:extLst>
                          <a:ext uri="{FF2B5EF4-FFF2-40B4-BE49-F238E27FC236}">
                            <a16:creationId xmlns:a16="http://schemas.microsoft.com/office/drawing/2014/main" id="{B9332A85-2CF1-9149-BB80-B2A4FC855E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84683" y="4510114"/>
                        <a:ext cx="1611307" cy="1294714"/>
                        <a:chOff x="7076404" y="3622065"/>
                        <a:chExt cx="1611307" cy="1294714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86187E3E-ED9D-FF41-A5E9-2BF1CBB135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76404" y="3622065"/>
                          <a:ext cx="1611307" cy="1294714"/>
                          <a:chOff x="7076404" y="3622065"/>
                          <a:chExt cx="1611307" cy="1294714"/>
                        </a:xfrm>
                      </p:grpSpPr>
                      <p:pic>
                        <p:nvPicPr>
                          <p:cNvPr id="35" name="Picture 34">
                            <a:extLst>
                              <a:ext uri="{FF2B5EF4-FFF2-40B4-BE49-F238E27FC236}">
                                <a16:creationId xmlns:a16="http://schemas.microsoft.com/office/drawing/2014/main" id="{34E7F92B-3673-4243-ABFC-0439C108992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362206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6" name="Picture 35">
                            <a:extLst>
                              <a:ext uri="{FF2B5EF4-FFF2-40B4-BE49-F238E27FC236}">
                                <a16:creationId xmlns:a16="http://schemas.microsoft.com/office/drawing/2014/main" id="{0DA335CC-E8A3-DD4E-9D97-57D7EE86D11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7640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7" name="Picture 36">
                            <a:extLst>
                              <a:ext uri="{FF2B5EF4-FFF2-40B4-BE49-F238E27FC236}">
                                <a16:creationId xmlns:a16="http://schemas.microsoft.com/office/drawing/2014/main" id="{C5D97D62-2487-FE4B-AFC6-A822C02C8B8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23489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8" name="Picture 37">
                            <a:extLst>
                              <a:ext uri="{FF2B5EF4-FFF2-40B4-BE49-F238E27FC236}">
                                <a16:creationId xmlns:a16="http://schemas.microsoft.com/office/drawing/2014/main" id="{45FB572F-DC14-A845-BA31-F9990F1B38C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460992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39" name="Straight Connector 38">
                            <a:extLst>
                              <a:ext uri="{FF2B5EF4-FFF2-40B4-BE49-F238E27FC236}">
                                <a16:creationId xmlns:a16="http://schemas.microsoft.com/office/drawing/2014/main" id="{4BF514C1-E00D-D941-B8D8-854C97E90958}"/>
                              </a:ext>
                            </a:extLst>
                          </p:cNvPr>
                          <p:cNvCxnSpPr>
                            <a:cxnSpLocks/>
                            <a:endCxn id="37" idx="2"/>
                          </p:cNvCxnSpPr>
                          <p:nvPr/>
                        </p:nvCxnSpPr>
                        <p:spPr>
                          <a:xfrm flipV="1">
                            <a:off x="7951260" y="4398445"/>
                            <a:ext cx="510043" cy="264480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" name="Straight Connector 41">
                            <a:extLst>
                              <a:ext uri="{FF2B5EF4-FFF2-40B4-BE49-F238E27FC236}">
                                <a16:creationId xmlns:a16="http://schemas.microsoft.com/office/drawing/2014/main" id="{48672893-DD13-ED4D-9127-83A18584E949}"/>
                              </a:ext>
                            </a:extLst>
                          </p:cNvPr>
                          <p:cNvCxnSpPr>
                            <a:cxnSpLocks/>
                            <a:stCxn id="37" idx="0"/>
                            <a:endCxn id="35" idx="3"/>
                          </p:cNvCxnSpPr>
                          <p:nvPr/>
                        </p:nvCxnSpPr>
                        <p:spPr>
                          <a:xfrm flipH="1" flipV="1">
                            <a:off x="8078393" y="3775492"/>
                            <a:ext cx="382910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B6CB7DEC-D3F3-2D46-A729-255B0CF7D9E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23833" y="3786002"/>
                            <a:ext cx="322763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AE99A751-E219-074D-8C12-DC937F1E359E}"/>
                              </a:ext>
                            </a:extLst>
                          </p:cNvPr>
                          <p:cNvCxnSpPr>
                            <a:cxnSpLocks/>
                            <a:stCxn id="36" idx="2"/>
                          </p:cNvCxnSpPr>
                          <p:nvPr/>
                        </p:nvCxnSpPr>
                        <p:spPr>
                          <a:xfrm>
                            <a:off x="7302813" y="4398445"/>
                            <a:ext cx="417863" cy="408521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9" name="Straight Connector 68">
                          <a:extLst>
                            <a:ext uri="{FF2B5EF4-FFF2-40B4-BE49-F238E27FC236}">
                              <a16:creationId xmlns:a16="http://schemas.microsoft.com/office/drawing/2014/main" id="{48AA6FDE-4A8B-C94E-9208-0A4883590119}"/>
                            </a:ext>
                          </a:extLst>
                        </p:cNvPr>
                        <p:cNvCxnSpPr>
                          <a:cxnSpLocks/>
                          <a:stCxn id="36" idx="3"/>
                          <a:endCxn id="37" idx="1"/>
                        </p:cNvCxnSpPr>
                        <p:nvPr/>
                      </p:nvCxnSpPr>
                      <p:spPr>
                        <a:xfrm>
                          <a:off x="7529221" y="4245018"/>
                          <a:ext cx="705673" cy="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75" name="Straight Connector 74">
                        <a:extLst>
                          <a:ext uri="{FF2B5EF4-FFF2-40B4-BE49-F238E27FC236}">
                            <a16:creationId xmlns:a16="http://schemas.microsoft.com/office/drawing/2014/main" id="{D61632B8-4F22-8540-BC09-0A42762D62EF}"/>
                          </a:ext>
                        </a:extLst>
                      </p:cNvPr>
                      <p:cNvCxnSpPr>
                        <a:cxnSpLocks/>
                        <a:stCxn id="36" idx="1"/>
                      </p:cNvCxnSpPr>
                      <p:nvPr/>
                    </p:nvCxnSpPr>
                    <p:spPr>
                      <a:xfrm flipH="1" flipV="1">
                        <a:off x="6920723" y="4720555"/>
                        <a:ext cx="463960" cy="412512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5000D087-ADA3-D348-91A8-E7A8AFF7E4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70644" y="3866985"/>
                        <a:ext cx="1545110" cy="1064080"/>
                        <a:chOff x="7457372" y="3662412"/>
                        <a:chExt cx="1545110" cy="1064080"/>
                      </a:xfrm>
                    </p:grpSpPr>
                    <p:pic>
                      <p:nvPicPr>
                        <p:cNvPr id="91" name="Picture 90">
                          <a:extLst>
                            <a:ext uri="{FF2B5EF4-FFF2-40B4-BE49-F238E27FC236}">
                              <a16:creationId xmlns:a16="http://schemas.microsoft.com/office/drawing/2014/main" id="{E649B307-63BA-D346-8759-A4DBC8F93C7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00416" y="3662412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2" name="Picture 91">
                          <a:extLst>
                            <a:ext uri="{FF2B5EF4-FFF2-40B4-BE49-F238E27FC236}">
                              <a16:creationId xmlns:a16="http://schemas.microsoft.com/office/drawing/2014/main" id="{7E8CA4EC-CD0F-6E48-B3A8-EDF5FC2CA90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457372" y="4419638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3" name="Picture 92">
                          <a:extLst>
                            <a:ext uri="{FF2B5EF4-FFF2-40B4-BE49-F238E27FC236}">
                              <a16:creationId xmlns:a16="http://schemas.microsoft.com/office/drawing/2014/main" id="{3ADF06CF-B199-8C46-B371-F64FF264D6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549665" y="4148675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94" name="Straight Connector 93">
                          <a:extLst>
                            <a:ext uri="{FF2B5EF4-FFF2-40B4-BE49-F238E27FC236}">
                              <a16:creationId xmlns:a16="http://schemas.microsoft.com/office/drawing/2014/main" id="{FA71F879-04DD-2E4A-858F-54B7129C4BBC}"/>
                            </a:ext>
                          </a:extLst>
                        </p:cNvPr>
                        <p:cNvCxnSpPr>
                          <a:cxnSpLocks/>
                          <a:endCxn id="91" idx="3"/>
                        </p:cNvCxnSpPr>
                        <p:nvPr/>
                      </p:nvCxnSpPr>
                      <p:spPr>
                        <a:xfrm flipH="1" flipV="1">
                          <a:off x="8153233" y="3815839"/>
                          <a:ext cx="561906" cy="35595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5" name="Straight Connector 94">
                          <a:extLst>
                            <a:ext uri="{FF2B5EF4-FFF2-40B4-BE49-F238E27FC236}">
                              <a16:creationId xmlns:a16="http://schemas.microsoft.com/office/drawing/2014/main" id="{6C3CC383-951F-1E48-BAA1-DD19CF568829}"/>
                            </a:ext>
                          </a:extLst>
                        </p:cNvPr>
                        <p:cNvCxnSpPr>
                          <a:cxnSpLocks/>
                          <a:stCxn id="92" idx="0"/>
                        </p:cNvCxnSpPr>
                        <p:nvPr/>
                      </p:nvCxnSpPr>
                      <p:spPr>
                        <a:xfrm flipV="1">
                          <a:off x="7683781" y="3935099"/>
                          <a:ext cx="128583" cy="484539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Connector 95">
                          <a:extLst>
                            <a:ext uri="{FF2B5EF4-FFF2-40B4-BE49-F238E27FC236}">
                              <a16:creationId xmlns:a16="http://schemas.microsoft.com/office/drawing/2014/main" id="{A1C8CE25-8135-3545-9F2D-BC4F4482F6E5}"/>
                            </a:ext>
                          </a:extLst>
                        </p:cNvPr>
                        <p:cNvCxnSpPr>
                          <a:cxnSpLocks/>
                          <a:stCxn id="92" idx="3"/>
                          <a:endCxn id="93" idx="1"/>
                        </p:cNvCxnSpPr>
                        <p:nvPr/>
                      </p:nvCxnSpPr>
                      <p:spPr>
                        <a:xfrm flipV="1">
                          <a:off x="7910189" y="4302102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74920577-5F77-3C4E-BC41-9F290822ABCC}"/>
                          </a:ext>
                        </a:extLst>
                      </p:cNvPr>
                      <p:cNvCxnSpPr>
                        <a:cxnSpLocks/>
                        <a:stCxn id="37" idx="3"/>
                        <a:endCxn id="92" idx="1"/>
                      </p:cNvCxnSpPr>
                      <p:nvPr/>
                    </p:nvCxnSpPr>
                    <p:spPr>
                      <a:xfrm flipV="1">
                        <a:off x="8995990" y="4777638"/>
                        <a:ext cx="674654" cy="355429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A77F7640-AEA2-1C4F-BE73-08D2E909EF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0036" y="366719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4A1B17E6-4287-4E4E-A3A8-3A5DABB827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657" y="4212313"/>
                        <a:ext cx="1939250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B7FA8F13-0FCD-A64D-90DE-CCF92F587C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76885" y="374607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18C5F366-BCB5-4C4A-BB18-B3792CFB63F4}"/>
                        </a:ext>
                      </a:extLst>
                    </p:cNvPr>
                    <p:cNvCxnSpPr>
                      <a:cxnSpLocks/>
                      <a:endCxn id="59" idx="3"/>
                    </p:cNvCxnSpPr>
                    <p:nvPr/>
                  </p:nvCxnSpPr>
                  <p:spPr>
                    <a:xfrm flipH="1">
                      <a:off x="6484221" y="4693087"/>
                      <a:ext cx="3458803" cy="97006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64CDDE5B-33EC-9C44-AB9B-547BC8EB82D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5643" y="5639679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S</a:t>
                    </a:r>
                    <a:endParaRPr lang="en-US" b="1" dirty="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2A6C4C06-ADCE-7A4A-A0A6-C0910A1039A9}"/>
                      </a:ext>
                    </a:extLst>
                  </p:cNvPr>
                  <p:cNvSpPr txBox="1"/>
                  <p:nvPr/>
                </p:nvSpPr>
                <p:spPr>
                  <a:xfrm>
                    <a:off x="7375353" y="6041292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A</a:t>
                    </a:r>
                    <a:endParaRPr lang="en-US" b="1" dirty="0"/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33F3C695-331B-F944-9C0F-F4639E07AB32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448" y="5793733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B</a:t>
                    </a:r>
                    <a:endParaRPr lang="en-US" b="1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8F121045-72AD-7D4A-A77E-451D683D40D5}"/>
                    </a:ext>
                  </a:extLst>
                </p:cNvPr>
                <p:cNvGrpSpPr/>
                <p:nvPr/>
              </p:nvGrpSpPr>
              <p:grpSpPr>
                <a:xfrm>
                  <a:off x="10718980" y="5780430"/>
                  <a:ext cx="1135675" cy="567915"/>
                  <a:chOff x="4243345" y="4130485"/>
                  <a:chExt cx="1135675" cy="567915"/>
                </a:xfrm>
              </p:grpSpPr>
              <p:pic>
                <p:nvPicPr>
                  <p:cNvPr id="202" name="Picture 201">
                    <a:extLst>
                      <a:ext uri="{FF2B5EF4-FFF2-40B4-BE49-F238E27FC236}">
                        <a16:creationId xmlns:a16="http://schemas.microsoft.com/office/drawing/2014/main" id="{6621B1E2-B677-EF44-9326-8DF211D0E5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6707" y="4130485"/>
                    <a:ext cx="342313" cy="187852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4C872AC8-7232-3849-86E2-C38AC7450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3345" y="4207671"/>
                    <a:ext cx="342313" cy="187852"/>
                  </a:xfrm>
                  <a:prstGeom prst="rect">
                    <a:avLst/>
                  </a:prstGeom>
                </p:spPr>
              </p:pic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584237EE-7F84-6A4B-ABC5-A7A29FCC305C}"/>
                      </a:ext>
                    </a:extLst>
                  </p:cNvPr>
                  <p:cNvCxnSpPr>
                    <a:cxnSpLocks/>
                    <a:endCxn id="202" idx="1"/>
                  </p:cNvCxnSpPr>
                  <p:nvPr/>
                </p:nvCxnSpPr>
                <p:spPr>
                  <a:xfrm flipV="1">
                    <a:off x="4577651" y="4224411"/>
                    <a:ext cx="459056" cy="4953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CCCF480F-8E3E-E54D-8F0A-BEF75A9A3423}"/>
                      </a:ext>
                    </a:extLst>
                  </p:cNvPr>
                  <p:cNvSpPr txBox="1"/>
                  <p:nvPr/>
                </p:nvSpPr>
                <p:spPr>
                  <a:xfrm>
                    <a:off x="4555010" y="4329068"/>
                    <a:ext cx="56486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D</a:t>
                    </a:r>
                    <a:endParaRPr lang="en-US" b="1" dirty="0"/>
                  </a:p>
                </p:txBody>
              </p:sp>
            </p:grp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ABE3DAB0-3F93-6C4E-8293-3BDAE810B1F7}"/>
                    </a:ext>
                  </a:extLst>
                </p:cNvPr>
                <p:cNvSpPr/>
                <p:nvPr/>
              </p:nvSpPr>
              <p:spPr>
                <a:xfrm>
                  <a:off x="10620798" y="5517151"/>
                  <a:ext cx="1341035" cy="77623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76DEA04D-E03C-7B42-9CB9-DD6E6BEA8397}"/>
                    </a:ext>
                  </a:extLst>
                </p:cNvPr>
                <p:cNvCxnSpPr>
                  <a:cxnSpLocks/>
                  <a:stCxn id="203" idx="1"/>
                  <a:endCxn id="93" idx="3"/>
                </p:cNvCxnSpPr>
                <p:nvPr/>
              </p:nvCxnSpPr>
              <p:spPr>
                <a:xfrm flipH="1" flipV="1">
                  <a:off x="10420028" y="5909918"/>
                  <a:ext cx="298952" cy="4162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9654EEF-5C95-F844-93A6-C22114B1831D}"/>
                  </a:ext>
                </a:extLst>
              </p:cNvPr>
              <p:cNvCxnSpPr>
                <a:cxnSpLocks/>
                <a:stCxn id="35" idx="3"/>
                <a:endCxn id="91" idx="1"/>
              </p:cNvCxnSpPr>
              <p:nvPr/>
            </p:nvCxnSpPr>
            <p:spPr>
              <a:xfrm flipV="1">
                <a:off x="8445199" y="5409702"/>
                <a:ext cx="928696" cy="29733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D643DA7-240D-B74D-BC75-9EDD859EEF23}"/>
                </a:ext>
              </a:extLst>
            </p:cNvPr>
            <p:cNvSpPr/>
            <p:nvPr/>
          </p:nvSpPr>
          <p:spPr>
            <a:xfrm>
              <a:off x="7835812" y="6236361"/>
              <a:ext cx="2339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Interdomain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0060CA-0137-594B-A4B7-E10B585F7A6A}"/>
              </a:ext>
            </a:extLst>
          </p:cNvPr>
          <p:cNvGrpSpPr/>
          <p:nvPr/>
        </p:nvGrpSpPr>
        <p:grpSpPr>
          <a:xfrm>
            <a:off x="6678664" y="4658721"/>
            <a:ext cx="4484142" cy="850601"/>
            <a:chOff x="6627322" y="4342135"/>
            <a:chExt cx="4484142" cy="850601"/>
          </a:xfrm>
        </p:grpSpPr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3C5EF8DF-073D-2543-8326-DAB4BC8F3FA0}"/>
                </a:ext>
              </a:extLst>
            </p:cNvPr>
            <p:cNvSpPr/>
            <p:nvPr/>
          </p:nvSpPr>
          <p:spPr>
            <a:xfrm rot="16200000">
              <a:off x="7093885" y="4845550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51772199-C8D1-984B-8A3D-23EF944B58F0}"/>
                </a:ext>
              </a:extLst>
            </p:cNvPr>
            <p:cNvSpPr/>
            <p:nvPr/>
          </p:nvSpPr>
          <p:spPr>
            <a:xfrm rot="16200000">
              <a:off x="9472565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0D3007C-9D0A-754A-9C8A-1AF996D5BBA4}"/>
                </a:ext>
              </a:extLst>
            </p:cNvPr>
            <p:cNvGrpSpPr/>
            <p:nvPr/>
          </p:nvGrpSpPr>
          <p:grpSpPr>
            <a:xfrm>
              <a:off x="6627322" y="4342135"/>
              <a:ext cx="4484142" cy="475084"/>
              <a:chOff x="6606543" y="4549351"/>
              <a:chExt cx="4484142" cy="47508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4AE5A638-F0CD-8147-A0D7-D69E6EC6A8F8}"/>
                  </a:ext>
                </a:extLst>
              </p:cNvPr>
              <p:cNvGrpSpPr/>
              <p:nvPr/>
            </p:nvGrpSpPr>
            <p:grpSpPr>
              <a:xfrm>
                <a:off x="6606543" y="4549351"/>
                <a:ext cx="3275444" cy="475084"/>
                <a:chOff x="5533144" y="3286074"/>
                <a:chExt cx="4207370" cy="609308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14D9EF68-1D2B-7442-8C42-8729BC32FB7F}"/>
                    </a:ext>
                  </a:extLst>
                </p:cNvPr>
                <p:cNvGrpSpPr/>
                <p:nvPr/>
              </p:nvGrpSpPr>
              <p:grpSpPr>
                <a:xfrm>
                  <a:off x="5965865" y="3286074"/>
                  <a:ext cx="3774649" cy="501735"/>
                  <a:chOff x="5849222" y="3548730"/>
                  <a:chExt cx="3774649" cy="501735"/>
                </a:xfrm>
              </p:grpSpPr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498E8BA-B8AB-DD47-8AF3-868E761955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9222" y="3551367"/>
                    <a:ext cx="713868" cy="48375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2BAFC88D-4069-4F48-AC97-6AD9DC15C5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8650" y="3566709"/>
                    <a:ext cx="713866" cy="483756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4886C900-052D-844E-BC5F-9A692F8565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10003" y="3548730"/>
                    <a:ext cx="713868" cy="4837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94A491B-259E-8548-A862-248DC1C694C5}"/>
                    </a:ext>
                  </a:extLst>
                </p:cNvPr>
                <p:cNvSpPr txBox="1"/>
                <p:nvPr/>
              </p:nvSpPr>
              <p:spPr>
                <a:xfrm>
                  <a:off x="5533144" y="339533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S</a:t>
                  </a:r>
                  <a:endParaRPr lang="en-US" b="1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8A5A81FE-3D9E-AC4F-AA15-5E60467C6882}"/>
                    </a:ext>
                  </a:extLst>
                </p:cNvPr>
                <p:cNvSpPr txBox="1"/>
                <p:nvPr/>
              </p:nvSpPr>
              <p:spPr>
                <a:xfrm>
                  <a:off x="6970796" y="3389761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A</a:t>
                  </a:r>
                  <a:endParaRPr lang="en-US" b="1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310D6C1-7636-B141-A959-9A2B5C5C447D}"/>
                    </a:ext>
                  </a:extLst>
                </p:cNvPr>
                <p:cNvSpPr txBox="1"/>
                <p:nvPr/>
              </p:nvSpPr>
              <p:spPr>
                <a:xfrm>
                  <a:off x="8549577" y="342170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B</a:t>
                  </a:r>
                  <a:endParaRPr lang="en-US" b="1" dirty="0"/>
                </a:p>
              </p:txBody>
            </p: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1CB2512-3875-0A4A-9485-B80EA455C6DD}"/>
                  </a:ext>
                </a:extLst>
              </p:cNvPr>
              <p:cNvSpPr txBox="1"/>
              <p:nvPr/>
            </p:nvSpPr>
            <p:spPr>
              <a:xfrm>
                <a:off x="10116142" y="4652683"/>
                <a:ext cx="486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D</a:t>
                </a:r>
                <a:endParaRPr lang="en-US" b="1" dirty="0"/>
              </a:p>
            </p:txBody>
          </p:sp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F05CFD6F-EC48-B846-96C5-8A623E152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4938" y="4557151"/>
                <a:ext cx="555747" cy="377190"/>
              </a:xfrm>
              <a:prstGeom prst="rect">
                <a:avLst/>
              </a:prstGeom>
            </p:spPr>
          </p:pic>
        </p:grpSp>
        <p:sp>
          <p:nvSpPr>
            <p:cNvPr id="225" name="Right Arrow 224">
              <a:extLst>
                <a:ext uri="{FF2B5EF4-FFF2-40B4-BE49-F238E27FC236}">
                  <a16:creationId xmlns:a16="http://schemas.microsoft.com/office/drawing/2014/main" id="{88443A82-93BE-0843-B0C1-3018D89E4EBB}"/>
                </a:ext>
              </a:extLst>
            </p:cNvPr>
            <p:cNvSpPr/>
            <p:nvPr/>
          </p:nvSpPr>
          <p:spPr>
            <a:xfrm rot="16200000">
              <a:off x="10748840" y="4888021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>
              <a:extLst>
                <a:ext uri="{FF2B5EF4-FFF2-40B4-BE49-F238E27FC236}">
                  <a16:creationId xmlns:a16="http://schemas.microsoft.com/office/drawing/2014/main" id="{AF30B777-6EB2-6B4A-8F03-CFD260C5D11D}"/>
                </a:ext>
              </a:extLst>
            </p:cNvPr>
            <p:cNvSpPr/>
            <p:nvPr/>
          </p:nvSpPr>
          <p:spPr>
            <a:xfrm rot="16200000">
              <a:off x="8196290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7C2C1E4-AC33-BD4C-822F-FC5902BAC065}"/>
              </a:ext>
            </a:extLst>
          </p:cNvPr>
          <p:cNvSpPr/>
          <p:nvPr/>
        </p:nvSpPr>
        <p:spPr>
          <a:xfrm>
            <a:off x="6736267" y="2650043"/>
            <a:ext cx="3650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b="1" dirty="0"/>
              <a:t>Each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becomes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SDI-net</a:t>
            </a:r>
          </a:p>
        </p:txBody>
      </p:sp>
    </p:spTree>
    <p:extLst>
      <p:ext uri="{BB962C8B-B14F-4D97-AF65-F5344CB8AC3E}">
        <p14:creationId xmlns:p14="http://schemas.microsoft.com/office/powerpoint/2010/main" val="26813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C2CE-A273-6644-8477-819A5D5D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AA2FA-BA8D-644E-9E00-A3552867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338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connects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interdomain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simplify</a:t>
            </a:r>
            <a:r>
              <a:rPr lang="zh-CN" altLang="en-US" sz="2400" dirty="0"/>
              <a:t> </a:t>
            </a:r>
            <a:r>
              <a:rPr lang="en-US" altLang="zh-CN" sz="2400" dirty="0"/>
              <a:t>management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business</a:t>
            </a:r>
            <a:r>
              <a:rPr lang="zh-CN" altLang="en-US" sz="2400" dirty="0"/>
              <a:t> </a:t>
            </a:r>
            <a:r>
              <a:rPr lang="en-US" altLang="zh-CN" sz="2400" dirty="0"/>
              <a:t>arrangements</a:t>
            </a:r>
          </a:p>
          <a:p>
            <a:endParaRPr lang="en-US" altLang="zh-CN" sz="2400" dirty="0"/>
          </a:p>
          <a:p>
            <a:pPr lvl="1"/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A6DF-1A47-EE4B-A3CB-1A52D19D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35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8CF322-F903-6E41-92CD-898809D7F13A}"/>
              </a:ext>
            </a:extLst>
          </p:cNvPr>
          <p:cNvGrpSpPr/>
          <p:nvPr/>
        </p:nvGrpSpPr>
        <p:grpSpPr>
          <a:xfrm>
            <a:off x="3274345" y="4716722"/>
            <a:ext cx="5467214" cy="1825968"/>
            <a:chOff x="6558935" y="4090765"/>
            <a:chExt cx="5467214" cy="18259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E45A0A-5EB3-3E4A-AD91-619603ACD528}"/>
                </a:ext>
              </a:extLst>
            </p:cNvPr>
            <p:cNvGrpSpPr/>
            <p:nvPr/>
          </p:nvGrpSpPr>
          <p:grpSpPr>
            <a:xfrm>
              <a:off x="6558935" y="4179068"/>
              <a:ext cx="5462555" cy="1391726"/>
              <a:chOff x="6520462" y="4150684"/>
              <a:chExt cx="5462555" cy="139172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05F3867-A51A-614D-A950-FE566DD44DB8}"/>
                  </a:ext>
                </a:extLst>
              </p:cNvPr>
              <p:cNvGrpSpPr/>
              <p:nvPr/>
            </p:nvGrpSpPr>
            <p:grpSpPr>
              <a:xfrm>
                <a:off x="6598778" y="4163829"/>
                <a:ext cx="5314950" cy="1374140"/>
                <a:chOff x="2295189" y="1125526"/>
                <a:chExt cx="8851121" cy="23205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01B0860-5FCB-7D45-BD27-04A3B7CAC7FF}"/>
                    </a:ext>
                  </a:extLst>
                </p:cNvPr>
                <p:cNvSpPr/>
                <p:nvPr/>
              </p:nvSpPr>
              <p:spPr>
                <a:xfrm>
                  <a:off x="3441581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A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103F86D-B4FF-4B4C-BCE9-430CFC2CE2BE}"/>
                    </a:ext>
                  </a:extLst>
                </p:cNvPr>
                <p:cNvSpPr/>
                <p:nvPr/>
              </p:nvSpPr>
              <p:spPr>
                <a:xfrm>
                  <a:off x="5162426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B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48618F6-2502-C14A-88A4-5EF3CBB42E62}"/>
                    </a:ext>
                  </a:extLst>
                </p:cNvPr>
                <p:cNvSpPr/>
                <p:nvPr/>
              </p:nvSpPr>
              <p:spPr>
                <a:xfrm>
                  <a:off x="4784244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C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3032CAF-2803-8947-A9C6-94AC6F6AC55D}"/>
                    </a:ext>
                  </a:extLst>
                </p:cNvPr>
                <p:cNvSpPr/>
                <p:nvPr/>
              </p:nvSpPr>
              <p:spPr>
                <a:xfrm>
                  <a:off x="6682492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D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742E84-0CB6-6948-9EAA-A85696A9B088}"/>
                    </a:ext>
                  </a:extLst>
                </p:cNvPr>
                <p:cNvSpPr/>
                <p:nvPr/>
              </p:nvSpPr>
              <p:spPr>
                <a:xfrm>
                  <a:off x="8031731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E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76E2CBE-BF4C-4F49-95B6-EBDE55AA654B}"/>
                    </a:ext>
                  </a:extLst>
                </p:cNvPr>
                <p:cNvSpPr/>
                <p:nvPr/>
              </p:nvSpPr>
              <p:spPr>
                <a:xfrm>
                  <a:off x="7974348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F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0B88502-058D-B141-83FF-DA00ACA2B3D7}"/>
                    </a:ext>
                  </a:extLst>
                </p:cNvPr>
                <p:cNvSpPr/>
                <p:nvPr/>
              </p:nvSpPr>
              <p:spPr>
                <a:xfrm>
                  <a:off x="912074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H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F761ED8-4374-5047-A96F-495BEB1D552F}"/>
                    </a:ext>
                  </a:extLst>
                </p:cNvPr>
                <p:cNvSpPr/>
                <p:nvPr/>
              </p:nvSpPr>
              <p:spPr>
                <a:xfrm>
                  <a:off x="8635865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G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444579C-7962-7E47-85D4-364DC4444813}"/>
                    </a:ext>
                  </a:extLst>
                </p:cNvPr>
                <p:cNvSpPr/>
                <p:nvPr/>
              </p:nvSpPr>
              <p:spPr>
                <a:xfrm>
                  <a:off x="1060631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T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1AA3416-E50C-8B47-B685-842B5CF889B5}"/>
                    </a:ext>
                  </a:extLst>
                </p:cNvPr>
                <p:cNvCxnSpPr>
                  <a:cxnSpLocks/>
                  <a:stCxn id="48" idx="7"/>
                  <a:endCxn id="49" idx="2"/>
                </p:cNvCxnSpPr>
                <p:nvPr/>
              </p:nvCxnSpPr>
              <p:spPr>
                <a:xfrm flipV="1">
                  <a:off x="3902500" y="1395526"/>
                  <a:ext cx="1259926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256450F-E551-0E4E-9FE7-836052DBFC36}"/>
                    </a:ext>
                  </a:extLst>
                </p:cNvPr>
                <p:cNvCxnSpPr>
                  <a:cxnSpLocks/>
                  <a:stCxn id="48" idx="5"/>
                  <a:endCxn id="55" idx="2"/>
                </p:cNvCxnSpPr>
                <p:nvPr/>
              </p:nvCxnSpPr>
              <p:spPr>
                <a:xfrm>
                  <a:off x="3902500" y="2498916"/>
                  <a:ext cx="88174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82FE9A-0236-C24C-91FF-B9D9ED7F3A41}"/>
                    </a:ext>
                  </a:extLst>
                </p:cNvPr>
                <p:cNvCxnSpPr>
                  <a:cxnSpLocks/>
                  <a:stCxn id="56" idx="1"/>
                  <a:endCxn id="49" idx="6"/>
                </p:cNvCxnSpPr>
                <p:nvPr/>
              </p:nvCxnSpPr>
              <p:spPr>
                <a:xfrm flipH="1" flipV="1">
                  <a:off x="5702426" y="1395526"/>
                  <a:ext cx="1059147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5B76968-7855-DF44-9B31-463823086CD4}"/>
                    </a:ext>
                  </a:extLst>
                </p:cNvPr>
                <p:cNvCxnSpPr>
                  <a:cxnSpLocks/>
                  <a:stCxn id="55" idx="6"/>
                  <a:endCxn id="56" idx="3"/>
                </p:cNvCxnSpPr>
                <p:nvPr/>
              </p:nvCxnSpPr>
              <p:spPr>
                <a:xfrm flipV="1">
                  <a:off x="5324244" y="2498916"/>
                  <a:ext cx="1437329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67990AD-26F4-084F-B752-CF96EC8A6469}"/>
                    </a:ext>
                  </a:extLst>
                </p:cNvPr>
                <p:cNvCxnSpPr>
                  <a:cxnSpLocks/>
                  <a:stCxn id="58" idx="2"/>
                  <a:endCxn id="56" idx="7"/>
                </p:cNvCxnSpPr>
                <p:nvPr/>
              </p:nvCxnSpPr>
              <p:spPr>
                <a:xfrm flipH="1">
                  <a:off x="7143411" y="1395526"/>
                  <a:ext cx="88832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909B16E-76CD-3F46-8CA1-29505CD28B93}"/>
                    </a:ext>
                  </a:extLst>
                </p:cNvPr>
                <p:cNvCxnSpPr>
                  <a:cxnSpLocks/>
                  <a:stCxn id="61" idx="2"/>
                  <a:endCxn id="56" idx="5"/>
                </p:cNvCxnSpPr>
                <p:nvPr/>
              </p:nvCxnSpPr>
              <p:spPr>
                <a:xfrm flipH="1" flipV="1">
                  <a:off x="7143411" y="2498916"/>
                  <a:ext cx="149245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668D9A4-033D-F948-A1DF-559E2E1132F3}"/>
                    </a:ext>
                  </a:extLst>
                </p:cNvPr>
                <p:cNvCxnSpPr>
                  <a:cxnSpLocks/>
                  <a:stCxn id="59" idx="2"/>
                  <a:endCxn id="56" idx="6"/>
                </p:cNvCxnSpPr>
                <p:nvPr/>
              </p:nvCxnSpPr>
              <p:spPr>
                <a:xfrm flipH="1">
                  <a:off x="7222492" y="2307997"/>
                  <a:ext cx="75185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3A756F1-4D30-6B43-91CE-4A585E9D74A9}"/>
                    </a:ext>
                  </a:extLst>
                </p:cNvPr>
                <p:cNvCxnSpPr>
                  <a:cxnSpLocks/>
                  <a:stCxn id="60" idx="2"/>
                  <a:endCxn id="59" idx="6"/>
                </p:cNvCxnSpPr>
                <p:nvPr/>
              </p:nvCxnSpPr>
              <p:spPr>
                <a:xfrm flipH="1">
                  <a:off x="8514348" y="2307997"/>
                  <a:ext cx="606392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B8E7BF9-6996-1045-93DC-083B25F73401}"/>
                    </a:ext>
                  </a:extLst>
                </p:cNvPr>
                <p:cNvCxnSpPr>
                  <a:cxnSpLocks/>
                  <a:stCxn id="62" idx="1"/>
                  <a:endCxn id="58" idx="6"/>
                </p:cNvCxnSpPr>
                <p:nvPr/>
              </p:nvCxnSpPr>
              <p:spPr>
                <a:xfrm flipH="1" flipV="1">
                  <a:off x="8571731" y="1395526"/>
                  <a:ext cx="211366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756807E-5D31-0B48-905D-B7ABAAC4B1F2}"/>
                    </a:ext>
                  </a:extLst>
                </p:cNvPr>
                <p:cNvCxnSpPr>
                  <a:cxnSpLocks/>
                  <a:stCxn id="62" idx="2"/>
                  <a:endCxn id="60" idx="6"/>
                </p:cNvCxnSpPr>
                <p:nvPr/>
              </p:nvCxnSpPr>
              <p:spPr>
                <a:xfrm flipH="1">
                  <a:off x="9660740" y="2307997"/>
                  <a:ext cx="94557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A6B2785-EBBF-6D48-AC24-9F566B231703}"/>
                    </a:ext>
                  </a:extLst>
                </p:cNvPr>
                <p:cNvCxnSpPr>
                  <a:cxnSpLocks/>
                  <a:stCxn id="62" idx="3"/>
                  <a:endCxn id="61" idx="6"/>
                </p:cNvCxnSpPr>
                <p:nvPr/>
              </p:nvCxnSpPr>
              <p:spPr>
                <a:xfrm flipH="1">
                  <a:off x="9175865" y="2498916"/>
                  <a:ext cx="1509526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A487929-978D-A54A-808F-FE7FDF4F24EA}"/>
                    </a:ext>
                  </a:extLst>
                </p:cNvPr>
                <p:cNvSpPr/>
                <p:nvPr/>
              </p:nvSpPr>
              <p:spPr>
                <a:xfrm>
                  <a:off x="2295189" y="2053102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S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32420B9-6E91-9A4B-8DF7-97D25768346B}"/>
                    </a:ext>
                  </a:extLst>
                </p:cNvPr>
                <p:cNvCxnSpPr>
                  <a:cxnSpLocks/>
                  <a:stCxn id="48" idx="2"/>
                  <a:endCxn id="74" idx="6"/>
                </p:cNvCxnSpPr>
                <p:nvPr/>
              </p:nvCxnSpPr>
              <p:spPr>
                <a:xfrm flipH="1">
                  <a:off x="2835189" y="2307997"/>
                  <a:ext cx="606392" cy="15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7DB55C-E974-2B46-B505-A293E10F5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0462" y="4706021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530450C-AB4B-F746-A27C-41F7CE221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39292" y="470808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17076DA-2122-D64C-9FD6-8A99972CC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38999" y="4163602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EF38025-3888-5C42-B7C3-D2A7059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9819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4CE7FB1-585F-304B-8461-7928A3FD8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51424" y="469753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D2E870CD-2A1F-4E43-B7AC-AD39E55AD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63067" y="472401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FFEF9E7-6725-EB49-B38D-E8FEC3B48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9197" y="4150684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3A07A78-CE29-5647-8EDF-60B4ECC4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20431" y="472206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A310D13-957A-D945-B417-46522F3CE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31486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2DFD20C-62D0-BE4F-80A7-2805F2A7C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0200" y="4697763"/>
                <a:ext cx="452817" cy="30685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1D352-B186-4C4C-AC2A-924F6091C92B}"/>
                </a:ext>
              </a:extLst>
            </p:cNvPr>
            <p:cNvSpPr txBox="1"/>
            <p:nvPr/>
          </p:nvSpPr>
          <p:spPr>
            <a:xfrm>
              <a:off x="6586590" y="5023162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S</a:t>
              </a:r>
              <a:endParaRPr lang="en-US" sz="22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E84BC5-7375-E642-961A-3EE22BDC5B6E}"/>
                </a:ext>
              </a:extLst>
            </p:cNvPr>
            <p:cNvSpPr txBox="1"/>
            <p:nvPr/>
          </p:nvSpPr>
          <p:spPr>
            <a:xfrm>
              <a:off x="7299452" y="5017263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A</a:t>
              </a:r>
              <a:endParaRPr lang="en-US" sz="2200" b="1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E149CE5-E3C9-1344-8B29-3697A10A2DF7}"/>
                </a:ext>
              </a:extLst>
            </p:cNvPr>
            <p:cNvSpPr txBox="1"/>
            <p:nvPr/>
          </p:nvSpPr>
          <p:spPr>
            <a:xfrm>
              <a:off x="8293782" y="445694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B</a:t>
              </a:r>
              <a:endParaRPr lang="en-US" sz="2200" b="1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03385A5-6706-6E4A-8DC2-8DD1A2F171FA}"/>
                </a:ext>
              </a:extLst>
            </p:cNvPr>
            <p:cNvSpPr txBox="1"/>
            <p:nvPr/>
          </p:nvSpPr>
          <p:spPr>
            <a:xfrm>
              <a:off x="8083730" y="5485846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C</a:t>
              </a:r>
              <a:endParaRPr lang="en-US" sz="2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0BD399-DD6E-5D43-90E4-B6FC4C9BB8EC}"/>
                </a:ext>
              </a:extLst>
            </p:cNvPr>
            <p:cNvSpPr txBox="1"/>
            <p:nvPr/>
          </p:nvSpPr>
          <p:spPr>
            <a:xfrm>
              <a:off x="9228820" y="49783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E</a:t>
              </a:r>
              <a:endParaRPr lang="en-US" sz="2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25051AA-0520-0348-B520-594446B458F9}"/>
                </a:ext>
              </a:extLst>
            </p:cNvPr>
            <p:cNvSpPr txBox="1"/>
            <p:nvPr/>
          </p:nvSpPr>
          <p:spPr>
            <a:xfrm>
              <a:off x="10512108" y="409076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/>
                <a:t>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ACFCE9-3BD7-184E-BAE2-1DC275997C2B}"/>
                </a:ext>
              </a:extLst>
            </p:cNvPr>
            <p:cNvSpPr txBox="1"/>
            <p:nvPr/>
          </p:nvSpPr>
          <p:spPr>
            <a:xfrm>
              <a:off x="10280633" y="4467034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G</a:t>
              </a:r>
              <a:endParaRPr lang="en-US" sz="2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76FF35-ECC1-6346-85E3-EDDB447DFC12}"/>
                </a:ext>
              </a:extLst>
            </p:cNvPr>
            <p:cNvSpPr txBox="1"/>
            <p:nvPr/>
          </p:nvSpPr>
          <p:spPr>
            <a:xfrm>
              <a:off x="10544351" y="443232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I</a:t>
              </a:r>
              <a:endParaRPr lang="en-US" sz="22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932F0EF-0F8C-AD49-AE27-079D49873F69}"/>
                </a:ext>
              </a:extLst>
            </p:cNvPr>
            <p:cNvSpPr txBox="1"/>
            <p:nvPr/>
          </p:nvSpPr>
          <p:spPr>
            <a:xfrm>
              <a:off x="9963252" y="52784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H</a:t>
              </a:r>
              <a:endParaRPr lang="en-US" sz="2200" b="1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50CA7C-61C2-C946-B0BC-C5F1CCE5F0DF}"/>
                </a:ext>
              </a:extLst>
            </p:cNvPr>
            <p:cNvSpPr txBox="1"/>
            <p:nvPr/>
          </p:nvSpPr>
          <p:spPr>
            <a:xfrm>
              <a:off x="11606058" y="499119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D</a:t>
              </a:r>
              <a:endParaRPr lang="en-US" sz="2200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78E4A0-59E1-9149-A5FF-6125B04E32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354" y="3514640"/>
            <a:ext cx="512714" cy="546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8CB02-F336-4F4A-935F-F682796699D5}"/>
              </a:ext>
            </a:extLst>
          </p:cNvPr>
          <p:cNvCxnSpPr>
            <a:cxnSpLocks/>
          </p:cNvCxnSpPr>
          <p:nvPr/>
        </p:nvCxnSpPr>
        <p:spPr>
          <a:xfrm flipH="1">
            <a:off x="4270469" y="4053642"/>
            <a:ext cx="126109" cy="1323626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24B911-F792-1C46-B77A-08150A44AA7A}"/>
              </a:ext>
            </a:extLst>
          </p:cNvPr>
          <p:cNvCxnSpPr>
            <a:cxnSpLocks/>
          </p:cNvCxnSpPr>
          <p:nvPr/>
        </p:nvCxnSpPr>
        <p:spPr>
          <a:xfrm>
            <a:off x="4639045" y="3931254"/>
            <a:ext cx="1558484" cy="141838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45AC32-2DD5-944E-B66F-A7808FD99B6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500754" y="4064881"/>
            <a:ext cx="711344" cy="1295481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BBD1CA6-423E-ED41-876A-9C87F199F669}"/>
              </a:ext>
            </a:extLst>
          </p:cNvPr>
          <p:cNvCxnSpPr>
            <a:cxnSpLocks/>
          </p:cNvCxnSpPr>
          <p:nvPr/>
        </p:nvCxnSpPr>
        <p:spPr>
          <a:xfrm>
            <a:off x="4643441" y="4036784"/>
            <a:ext cx="212134" cy="172946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6DD3E7-BA7C-E145-873A-4B8BCA68B60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708126" y="4072530"/>
            <a:ext cx="511165" cy="74541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CE8223-A324-8646-85AC-4BF56C7CFE1D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715564" y="3931254"/>
            <a:ext cx="2017516" cy="1027198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EAD8E3-E9DF-854E-B3D4-C616F38E47A4}"/>
              </a:ext>
            </a:extLst>
          </p:cNvPr>
          <p:cNvCxnSpPr>
            <a:cxnSpLocks/>
          </p:cNvCxnSpPr>
          <p:nvPr/>
        </p:nvCxnSpPr>
        <p:spPr>
          <a:xfrm>
            <a:off x="4773324" y="3931254"/>
            <a:ext cx="1971663" cy="1436185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3CBCA79-AF98-EA44-962A-6A0FC93F0851}"/>
              </a:ext>
            </a:extLst>
          </p:cNvPr>
          <p:cNvCxnSpPr>
            <a:cxnSpLocks/>
            <a:stCxn id="8" idx="3"/>
            <a:endCxn id="83" idx="1"/>
          </p:cNvCxnSpPr>
          <p:nvPr/>
        </p:nvCxnSpPr>
        <p:spPr>
          <a:xfrm>
            <a:off x="4774068" y="3787690"/>
            <a:ext cx="2311301" cy="225563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7BA13A-3D30-C642-A347-B4EB360BC16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774068" y="3787690"/>
            <a:ext cx="2758753" cy="161628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13CB570-B374-5F43-9465-E4049C7C5A8D}"/>
              </a:ext>
            </a:extLst>
          </p:cNvPr>
          <p:cNvCxnSpPr>
            <a:cxnSpLocks/>
            <a:stCxn id="8" idx="3"/>
            <a:endCxn id="84" idx="0"/>
          </p:cNvCxnSpPr>
          <p:nvPr/>
        </p:nvCxnSpPr>
        <p:spPr>
          <a:xfrm>
            <a:off x="4774068" y="3787690"/>
            <a:ext cx="3736424" cy="156441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5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Accomplished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(In)efficiency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exposure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Software-defined</a:t>
            </a:r>
            <a:r>
              <a:rPr lang="zh-CN" altLang="en-US" dirty="0"/>
              <a:t> </a:t>
            </a:r>
            <a:r>
              <a:rPr lang="en-US" altLang="zh-CN" dirty="0"/>
              <a:t>internetworking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9F6D6B-D383-FD4C-84B0-E55D3B565FD8}"/>
              </a:ext>
            </a:extLst>
          </p:cNvPr>
          <p:cNvSpPr/>
          <p:nvPr/>
        </p:nvSpPr>
        <p:spPr>
          <a:xfrm>
            <a:off x="838200" y="5099050"/>
            <a:ext cx="9563100" cy="12573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 err="1"/>
              <a:t>blackbox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network and</a:t>
            </a:r>
            <a:r>
              <a:rPr lang="zh-CN" altLang="en-US" sz="3200" dirty="0"/>
              <a:t> </a:t>
            </a:r>
            <a:r>
              <a:rPr lang="en-US" altLang="zh-CN" sz="3200" dirty="0"/>
              <a:t>empower</a:t>
            </a:r>
            <a:r>
              <a:rPr lang="zh-CN" altLang="en-US" sz="3200" dirty="0"/>
              <a:t> </a:t>
            </a:r>
            <a:r>
              <a:rPr lang="en-US" altLang="zh-CN" sz="3200" dirty="0"/>
              <a:t>smart</a:t>
            </a:r>
            <a:r>
              <a:rPr lang="zh-CN" altLang="en-US" sz="3200" dirty="0"/>
              <a:t> </a:t>
            </a:r>
            <a:r>
              <a:rPr lang="en-US" altLang="zh-CN" sz="3200" dirty="0"/>
              <a:t>city</a:t>
            </a:r>
            <a:r>
              <a:rPr lang="zh-CN" altLang="en-US" sz="3200" dirty="0"/>
              <a:t> </a:t>
            </a:r>
            <a:r>
              <a:rPr lang="en-US" altLang="zh-CN" sz="3200" dirty="0"/>
              <a:t>applications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flexible</a:t>
            </a:r>
            <a:r>
              <a:rPr lang="zh-CN" altLang="en-US" sz="3200" dirty="0"/>
              <a:t> </a:t>
            </a:r>
            <a:r>
              <a:rPr lang="en-US" altLang="zh-CN" sz="3200" dirty="0"/>
              <a:t>control</a:t>
            </a:r>
            <a:r>
              <a:rPr lang="zh-CN" altLang="en-US" sz="3200" dirty="0"/>
              <a:t> </a:t>
            </a:r>
            <a:r>
              <a:rPr lang="en-US" altLang="zh-CN" sz="3200" dirty="0"/>
              <a:t>over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72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Awaits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Unified,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application-network</a:t>
            </a:r>
            <a:r>
              <a:rPr lang="zh-CN" altLang="en-US" dirty="0"/>
              <a:t> </a:t>
            </a:r>
            <a:r>
              <a:rPr lang="en-US" altLang="zh-CN" dirty="0"/>
              <a:t>co-programming</a:t>
            </a:r>
          </a:p>
          <a:p>
            <a:r>
              <a:rPr lang="en-US" altLang="zh-CN" dirty="0"/>
              <a:t>Fine-grained,</a:t>
            </a:r>
            <a:r>
              <a:rPr lang="zh-CN" altLang="en-US" dirty="0"/>
              <a:t> </a:t>
            </a:r>
            <a:r>
              <a:rPr lang="en-US" altLang="zh-CN" dirty="0"/>
              <a:t>multi-resource,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</a:p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r>
              <a:rPr lang="en-US" altLang="zh-CN" dirty="0"/>
              <a:t>…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EE0887-ADCF-AA46-B3EE-29DC0BFDE47A}"/>
              </a:ext>
            </a:extLst>
          </p:cNvPr>
          <p:cNvSpPr/>
          <p:nvPr/>
        </p:nvSpPr>
        <p:spPr>
          <a:xfrm>
            <a:off x="1318260" y="5775960"/>
            <a:ext cx="9022080" cy="85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i="1" dirty="0">
                <a:solidFill>
                  <a:schemeClr val="tx1"/>
                </a:solidFill>
              </a:rPr>
              <a:t>Please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drop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me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an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email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(xiangq27@gmail.com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/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 err="1">
                <a:solidFill>
                  <a:schemeClr val="tx1"/>
                </a:solidFill>
              </a:rPr>
              <a:t>qiaoxiang@xmu.edu.cn</a:t>
            </a:r>
            <a:r>
              <a:rPr lang="en-US" altLang="zh-CN" sz="2400" i="1" dirty="0">
                <a:solidFill>
                  <a:schemeClr val="tx1"/>
                </a:solidFill>
              </a:rPr>
              <a:t>)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if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you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are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interested.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0F17A-971F-7F4A-85B6-DFB2A33382ED}"/>
              </a:ext>
            </a:extLst>
          </p:cNvPr>
          <p:cNvSpPr/>
          <p:nvPr/>
        </p:nvSpPr>
        <p:spPr>
          <a:xfrm>
            <a:off x="4404360" y="4321652"/>
            <a:ext cx="2849880" cy="1386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solidFill>
                  <a:srgbClr val="FF0000"/>
                </a:solidFill>
              </a:rPr>
              <a:t>Thank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you!</a:t>
            </a:r>
            <a:endParaRPr lang="en-US" sz="4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6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3035BF-D716-4440-85E5-38F2EA8C0176}"/>
              </a:ext>
            </a:extLst>
          </p:cNvPr>
          <p:cNvSpPr txBox="1"/>
          <p:nvPr/>
        </p:nvSpPr>
        <p:spPr>
          <a:xfrm>
            <a:off x="1325880" y="2331720"/>
            <a:ext cx="970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/>
              <a:t>Driving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Question:</a:t>
            </a:r>
          </a:p>
          <a:p>
            <a:pPr algn="ctr"/>
            <a:r>
              <a:rPr lang="en-US" altLang="zh-CN" sz="3600" i="1" dirty="0"/>
              <a:t>How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Internet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should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be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redesigned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to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support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efficient,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flexible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smart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cities?</a:t>
            </a:r>
            <a:endParaRPr lang="en-US" sz="36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D2CF4-007D-BE4D-BFE1-26563DEC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7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F356-0518-EE45-AD41-765A6F14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5226-98AC-344F-973D-1996194B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application,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general-purpose,</a:t>
            </a:r>
            <a:r>
              <a:rPr lang="zh-CN" altLang="en-US" dirty="0"/>
              <a:t> </a:t>
            </a:r>
            <a:r>
              <a:rPr lang="en-US" altLang="zh-CN" dirty="0"/>
              <a:t>best-effort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1200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indifferent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A7237-DC13-6D4D-B5DB-D17DF32C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236346-914C-2942-BA3E-6CF0448C1818}"/>
              </a:ext>
            </a:extLst>
          </p:cNvPr>
          <p:cNvGrpSpPr/>
          <p:nvPr/>
        </p:nvGrpSpPr>
        <p:grpSpPr>
          <a:xfrm>
            <a:off x="4476372" y="2584580"/>
            <a:ext cx="4737678" cy="1436263"/>
            <a:chOff x="1675018" y="2757687"/>
            <a:chExt cx="3707723" cy="9265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3E074E-58F6-854E-BC4E-BCBD63788F28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8A7E02-D5CD-9547-9C68-A1708FCE6E2C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637BFC-3CFE-4C41-98CB-E7809A344929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63CDB9-0110-3A46-AE36-D48F80095F59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7B9C1C-612A-5240-92D2-18D787C87D9B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CFF6F5-8CA8-D54E-8312-3E1CDEB7A795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A83982-46C7-2742-80BE-AFAEAA699730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35CD24-0369-7046-8A19-1D764F1F8D0E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ADC014-EDE5-754A-97DD-55075D9E9D7C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B04C965-FF3B-2248-9427-62B12513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641" y="2506306"/>
            <a:ext cx="690744" cy="690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B7C6E-81EA-ED44-92DB-938B8676D9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641" y="3380058"/>
            <a:ext cx="690744" cy="690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548582-6FF1-AA4A-8B99-78E601F45B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567" y="2498145"/>
            <a:ext cx="1383969" cy="81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01E987-062E-BB4B-B833-F4A7D9905C8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0582" y="3401462"/>
            <a:ext cx="1448254" cy="8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4E80-B3C8-EC4C-B327-12CB7FD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Approach:</a:t>
            </a:r>
            <a:r>
              <a:rPr lang="zh-CN" altLang="en-US" dirty="0"/>
              <a:t> </a:t>
            </a:r>
            <a:r>
              <a:rPr lang="en-US" altLang="zh-CN" dirty="0"/>
              <a:t>Network-Application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1D01-E53E-7D44-857E-1A47966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Network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</a:p>
          <a:p>
            <a:endParaRPr lang="en-US" dirty="0"/>
          </a:p>
          <a:p>
            <a:r>
              <a:rPr lang="en-US" altLang="zh-CN" b="1" dirty="0"/>
              <a:t>Application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requirements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549C6-E255-AF4E-B054-772EEBF7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BoxOpt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optimizing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dark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[AAAI-19]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[TON-21]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Fairy</a:t>
            </a:r>
            <a:r>
              <a:rPr lang="zh-CN" altLang="en-US" dirty="0"/>
              <a:t> </a:t>
            </a:r>
            <a:r>
              <a:rPr lang="en-US" altLang="zh-CN" dirty="0"/>
              <a:t>Tale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</a:t>
            </a:r>
            <a:r>
              <a:rPr lang="en-US" sz="2400" dirty="0"/>
              <a:t>etwork resource reservation systems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RSVP)</a:t>
            </a:r>
          </a:p>
          <a:p>
            <a:pPr lvl="1"/>
            <a:r>
              <a:rPr lang="en-US" altLang="zh-CN" sz="2000" dirty="0"/>
              <a:t>bring</a:t>
            </a:r>
            <a:r>
              <a:rPr lang="en-US" sz="2000" dirty="0"/>
              <a:t> substantial</a:t>
            </a:r>
            <a:r>
              <a:rPr lang="zh-CN" altLang="en-US" sz="2000" dirty="0"/>
              <a:t> </a:t>
            </a:r>
            <a:r>
              <a:rPr lang="en-US" sz="2000" dirty="0"/>
              <a:t>benefits of providing predictable network resources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sz="2000" dirty="0"/>
              <a:t>odern distributed applications (e.g., </a:t>
            </a:r>
            <a:r>
              <a:rPr lang="en-US" altLang="zh-CN" sz="2000" dirty="0"/>
              <a:t>Hadoop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Spark</a:t>
            </a:r>
            <a:r>
              <a:rPr lang="en-US" sz="2000" dirty="0"/>
              <a:t>) .</a:t>
            </a:r>
          </a:p>
          <a:p>
            <a:pPr lvl="1"/>
            <a:r>
              <a:rPr lang="en-US" altLang="zh-CN" sz="2000" dirty="0"/>
              <a:t>provide</a:t>
            </a:r>
            <a:r>
              <a:rPr 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dirty="0"/>
              <a:t>simple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reservation</a:t>
            </a:r>
            <a:r>
              <a:rPr lang="zh-CN" altLang="en-US" sz="2000" b="1" dirty="0"/>
              <a:t> </a:t>
            </a:r>
            <a:r>
              <a:rPr lang="en-US" sz="2000" b="1" dirty="0"/>
              <a:t>interface</a:t>
            </a:r>
            <a:r>
              <a:rPr lang="zh-CN" altLang="en-US" sz="2000" dirty="0"/>
              <a:t> </a:t>
            </a:r>
            <a:r>
              <a:rPr lang="en-US" sz="2000" dirty="0"/>
              <a:t>for users to submit</a:t>
            </a:r>
            <a:r>
              <a:rPr lang="zh-CN" altLang="en-US" sz="2000" dirty="0"/>
              <a:t> </a:t>
            </a:r>
            <a:r>
              <a:rPr lang="en-US" sz="2000" dirty="0"/>
              <a:t>requests for reserving a specific amount of bandwidth, and</a:t>
            </a:r>
            <a:r>
              <a:rPr lang="zh-CN" altLang="en-US" sz="2000" dirty="0"/>
              <a:t> </a:t>
            </a:r>
            <a:r>
              <a:rPr lang="en-US" sz="2000" dirty="0"/>
              <a:t>return either success or failure</a:t>
            </a:r>
            <a:r>
              <a:rPr lang="en-US" altLang="zh-CN" sz="2000" dirty="0"/>
              <a:t>.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014" y="4905813"/>
            <a:ext cx="1285955" cy="145729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3746391" y="3568745"/>
            <a:ext cx="2806815" cy="1117601"/>
          </a:xfrm>
          <a:prstGeom prst="wedgeEllipseCallout">
            <a:avLst>
              <a:gd name="adj1" fmla="val -39692"/>
              <a:gd name="adj2" fmla="val 7540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Request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flows.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if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them.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476" y="4784229"/>
            <a:ext cx="882314" cy="157212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6722379" y="3593968"/>
            <a:ext cx="2700856" cy="1092378"/>
          </a:xfrm>
          <a:prstGeom prst="wedgeEllipseCallout">
            <a:avLst>
              <a:gd name="adj1" fmla="val 33023"/>
              <a:gd name="adj2" fmla="val 82406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are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optimal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network?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0570" y="5240718"/>
            <a:ext cx="1295400" cy="680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57" y="5740373"/>
            <a:ext cx="988387" cy="5262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963" y="4764373"/>
            <a:ext cx="2222500" cy="42740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53787" y="4914831"/>
            <a:ext cx="2121982" cy="1377630"/>
            <a:chOff x="-376219" y="4879502"/>
            <a:chExt cx="2121982" cy="137763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76219" y="4879502"/>
              <a:ext cx="2121982" cy="13776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31" y="5274300"/>
              <a:ext cx="1635103" cy="796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NRR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l</a:t>
            </a:r>
            <a:r>
              <a:rPr lang="en-US" sz="2400" dirty="0"/>
              <a:t>inear inequalities to model the bandwidth availability and sharing information of flows</a:t>
            </a:r>
            <a:r>
              <a:rPr lang="en-US" altLang="zh-CN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Membership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9</a:t>
            </a:fld>
            <a:endParaRPr lang="en-US"/>
          </a:p>
        </p:txBody>
      </p:sp>
      <p:pic>
        <p:nvPicPr>
          <p:cNvPr id="156" name="Content Placeholder 15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29" y="4130434"/>
            <a:ext cx="4805363" cy="1824258"/>
          </a:xfrm>
        </p:spPr>
      </p:pic>
      <p:grpSp>
        <p:nvGrpSpPr>
          <p:cNvPr id="161" name="Group 160"/>
          <p:cNvGrpSpPr/>
          <p:nvPr/>
        </p:nvGrpSpPr>
        <p:grpSpPr>
          <a:xfrm>
            <a:off x="9807056" y="4487594"/>
            <a:ext cx="2457826" cy="1626403"/>
            <a:chOff x="6092396" y="3745820"/>
            <a:chExt cx="3089701" cy="2391073"/>
          </a:xfrm>
        </p:grpSpPr>
        <p:grpSp>
          <p:nvGrpSpPr>
            <p:cNvPr id="162" name="Group 161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64" name="Straight Arrow Connector 163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5" name="Straight Arrow Connector 164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 165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Rectangle 166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68" name="Right Triangle 167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Group 173"/>
          <p:cNvGrpSpPr/>
          <p:nvPr/>
        </p:nvGrpSpPr>
        <p:grpSpPr>
          <a:xfrm>
            <a:off x="5831334" y="4001294"/>
            <a:ext cx="4150866" cy="2169855"/>
            <a:chOff x="7237062" y="3117538"/>
            <a:chExt cx="4150866" cy="2169855"/>
          </a:xfrm>
        </p:grpSpPr>
        <p:grpSp>
          <p:nvGrpSpPr>
            <p:cNvPr id="157" name="Group 156"/>
            <p:cNvGrpSpPr/>
            <p:nvPr/>
          </p:nvGrpSpPr>
          <p:grpSpPr>
            <a:xfrm>
              <a:off x="7307452" y="3547345"/>
              <a:ext cx="4080476" cy="1241237"/>
              <a:chOff x="7865027" y="2186480"/>
              <a:chExt cx="4080476" cy="12412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8" name="TextBox 1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15" t="-146000" b="-1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9" name="TextBox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99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0" name="TextBox 1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18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/>
                    <a:t>Bandwidth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feasible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region</a:t>
                  </a:r>
                  <a:r>
                    <a:rPr lang="zh-CN" altLang="en-US" sz="20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charset="0"/>
                        </a:rPr>
                        <m:t>𝑲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79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≥0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blipFill rotWithShape="0">
                <a:blip r:embed="rId13"/>
                <a:stretch>
                  <a:fillRect l="-984" t="-5755" r="-919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16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5359</TotalTime>
  <Words>2514</Words>
  <Application>Microsoft Macintosh PowerPoint</Application>
  <PresentationFormat>Widescreen</PresentationFormat>
  <Paragraphs>416</Paragraphs>
  <Slides>37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等线</vt:lpstr>
      <vt:lpstr>等线 Light</vt:lpstr>
      <vt:lpstr>Microsoft YaHei</vt:lpstr>
      <vt:lpstr>ＭＳ Ｐゴシック</vt:lpstr>
      <vt:lpstr>ZapfDingbats</vt:lpstr>
      <vt:lpstr>Arial</vt:lpstr>
      <vt:lpstr>Calibri</vt:lpstr>
      <vt:lpstr>Calibri Light</vt:lpstr>
      <vt:lpstr>Cambria Math</vt:lpstr>
      <vt:lpstr>Comic Sans MS</vt:lpstr>
      <vt:lpstr>Courier New</vt:lpstr>
      <vt:lpstr>Times New Roman</vt:lpstr>
      <vt:lpstr>Wingdings</vt:lpstr>
      <vt:lpstr>Office Theme</vt:lpstr>
      <vt:lpstr>Photo Editor Photo</vt:lpstr>
      <vt:lpstr>Toward Flexible, Efficient Smart Cities:  A Network-Application Integration Perspective </vt:lpstr>
      <vt:lpstr>What a Smart City Looks Like</vt:lpstr>
      <vt:lpstr>What is Behind a Smart City?</vt:lpstr>
      <vt:lpstr>PowerPoint Presentation</vt:lpstr>
      <vt:lpstr>Issues of Current Network Architecture </vt:lpstr>
      <vt:lpstr>Our Approach: Network-Application Integration</vt:lpstr>
      <vt:lpstr>Roadmap</vt:lpstr>
      <vt:lpstr>Fairy Tale in Network</vt:lpstr>
      <vt:lpstr>Simple Reservation Interface as a Resource Membership Oracle</vt:lpstr>
      <vt:lpstr>Optimization via Membership Oracle: Problem Definition</vt:lpstr>
      <vt:lpstr>Optimization via Membership Oracle: Roadmap</vt:lpstr>
      <vt:lpstr>From ReMEM to ReSEP: Basic Idea</vt:lpstr>
      <vt:lpstr>From ReSEP to ReOPT</vt:lpstr>
      <vt:lpstr>Putting Things Together</vt:lpstr>
      <vt:lpstr>Performance Evaluation</vt:lpstr>
      <vt:lpstr>Efficiency and Scalability of BoxOpt</vt:lpstr>
      <vt:lpstr>Efficiency Breakdown: from ReMEM to ReSEP</vt:lpstr>
      <vt:lpstr>Summary</vt:lpstr>
      <vt:lpstr>Roadmap</vt:lpstr>
      <vt:lpstr>Strawman: Application Layer Traffic Optimization Protocol </vt:lpstr>
      <vt:lpstr>One-Big-Switch Abstraction: Ambiguity</vt:lpstr>
      <vt:lpstr>Mercator Resource Abstraction</vt:lpstr>
      <vt:lpstr>Resource Abstraction: Accuracy</vt:lpstr>
      <vt:lpstr>Resource Abstraction: Privacy Concern</vt:lpstr>
      <vt:lpstr>Mercator: Key Components</vt:lpstr>
      <vt:lpstr>Resource Abstraction Obfuscating Protocol: Example</vt:lpstr>
      <vt:lpstr>Mercator: Key Components</vt:lpstr>
      <vt:lpstr>Mercator: Putting Pieces Together</vt:lpstr>
      <vt:lpstr>Benefits of Mercator</vt:lpstr>
      <vt:lpstr>Benefits of Mercator</vt:lpstr>
      <vt:lpstr>Efficiency of Resource Abstraction Obfuscating</vt:lpstr>
      <vt:lpstr>Summary</vt:lpstr>
      <vt:lpstr>Roadmap</vt:lpstr>
      <vt:lpstr>Control Model: Abstract AS as Virtual Switch</vt:lpstr>
      <vt:lpstr>Control Model: Control SDI Network</vt:lpstr>
      <vt:lpstr>What We Have Accomplished</vt:lpstr>
      <vt:lpstr>Many Open Questions Awaits for Us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Network Verification to Large Networks: Progress and Opportunities </dc:title>
  <dc:creator>Microsoft Office User</dc:creator>
  <cp:lastModifiedBy>Qiao Xiang</cp:lastModifiedBy>
  <cp:revision>219</cp:revision>
  <dcterms:created xsi:type="dcterms:W3CDTF">2021-11-26T09:40:16Z</dcterms:created>
  <dcterms:modified xsi:type="dcterms:W3CDTF">2022-11-08T08:49:58Z</dcterms:modified>
</cp:coreProperties>
</file>